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7" r:id="rId8"/>
    <p:sldId id="265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0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423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372B"/>
    <a:srgbClr val="CD362A"/>
    <a:srgbClr val="FE7A7A"/>
    <a:srgbClr val="D23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96"/>
      </p:cViewPr>
      <p:guideLst>
        <p:guide pos="506"/>
        <p:guide pos="3840"/>
        <p:guide pos="742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78F6E6-F318-4416-81DC-7D9841113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8097F5-E849-47B5-BB8A-11840052D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829EBC-ED23-4C25-9539-679C1187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2720E5-9987-4C05-9963-FDB76FC3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0290A1-4F11-4B2C-97EE-301C96F7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4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E5F757-BEAE-48E9-AC20-914FF062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660B777-3458-4108-A137-8217900C9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CAE3BC-895B-4495-8086-2189E071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4CC945-32E0-489C-BFB1-35B51E60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7A4ACB-111C-4A96-AF5D-9883AF00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6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45F13AE-191E-4EF0-AE97-BE2A52CF4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E04FCEA-3511-4274-BDE7-EF9EDB119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9EC5F3-496D-4C94-ACD3-6D6A21FB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ADBDF4-FC9D-41C4-ADF0-2DC830C3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1692EF-3C67-48B4-88B6-BBA1FE13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77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88C5A4-B413-485C-812E-D00D1CBB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485D4C-4E56-4D22-B6CF-155AB162E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859E9A-487A-475F-89FE-59BF3301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4E2C83-C540-4DC2-BEDC-86642CF3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2D1463-71A1-4B69-94BD-549EAEFA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2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5E7DBC-8B45-458D-8417-2B70782A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41D221-2F9A-4DCD-AE24-DDBBA1D03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F1DB43-AE34-4EE1-A0F5-4451B860A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66E044-769D-4FD5-A76D-D8915306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1A25B1-D86B-483D-92D7-D498EB0A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53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AEEE6A-3406-4078-B87E-339159CA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B9817E-06E7-40B4-B049-E0CD73150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066DB6-E022-4640-B402-56D38BB78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6D201AC-F227-4AAD-A942-8C452D7A6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5E251DD-9B79-4273-A148-FC40396B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9186B50-1EDC-4C06-87D0-345A5EB4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7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C3A7A3-45E8-4990-8831-2F4B6DC6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5498D2-B702-4834-A46F-14E56F482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5BA991E-A3B7-4195-A889-E35D9E345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00BA03-51B9-4C2B-9EB0-7D08AB623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F130503-2951-457A-8208-C8D79DD4A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768006D-0CCD-453A-92EE-2C0B0840B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676FCF0-D8D4-4862-89D5-9777BE4D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A1C2131-E704-49CB-BA6D-FBEB8216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7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B523FD-BC46-4978-86AA-F1EEB2A8B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085F335-8740-4F83-9E1B-F3E1B0D3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55FD5F-22FF-429B-9665-2A9408A4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866292C-66A5-4833-AFC0-59DAC2A6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4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69B98C6-C294-4688-B934-C164182C1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A80373C-712A-48E3-A18B-7C246FDF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ECE4670-74AF-44AA-B28F-F69CAD6D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0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717239-7C75-4F1C-8BC5-10E885EC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A7827D-5A0C-421A-AAB5-32AE721C5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2FC19A-8C03-4D58-B20C-3A8471D9E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623613-DF40-49B6-83EC-3F280202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38E652D-94CB-471E-8861-27CEAC94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E29454-00B6-41F1-8E86-C5ACD805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4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7EB362-FF97-48B9-A489-0587358C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6BF2FE1-EE69-4D79-AA16-D2E86F899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FB46DB2-DE6A-43DC-808A-06913CC14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6F7003-83DC-4C45-AB2F-6059A7BA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7008-FC21-4DAE-80D0-1FC5580B465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2E6D5F-D803-41F7-AE81-B61CF034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7B88830-70E9-47F7-B27C-E103B6FB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874E-5920-45D9-8748-D8E56A40F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4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68E4DB-59AE-47F2-9E7A-D3918699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CCD37B-3F86-4325-8F10-172B4BF4E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EE02F6-4EE7-4F33-8561-C81DA7388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F7008-FC21-4DAE-80D0-1FC5580B465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D56E04-0ED9-4663-9FBA-2C3CD425B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945D42-72B5-4E82-A1E2-88C47D126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874E-5920-45D9-8748-D8E56A40F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6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072361C-A730-45D2-B0C0-48C615BDB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09" y="379859"/>
            <a:ext cx="1873582" cy="187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FCA564-5922-4AF6-9348-5BF4D3274934}"/>
              </a:ext>
            </a:extLst>
          </p:cNvPr>
          <p:cNvSpPr txBox="1"/>
          <p:nvPr/>
        </p:nvSpPr>
        <p:spPr>
          <a:xfrm>
            <a:off x="1194594" y="2213681"/>
            <a:ext cx="98028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0" i="0" dirty="0">
                <a:effectLst/>
                <a:latin typeface="Arial Black" panose="020B0A04020102020204" pitchFamily="34" charset="0"/>
              </a:rPr>
              <a:t>Всероссийская студенческая научная конференция «Актуальные вопросы развития государственности и правовой системы в современной России»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653377-82DE-47AB-9751-8B1C6D1732CE}"/>
              </a:ext>
            </a:extLst>
          </p:cNvPr>
          <p:cNvSpPr txBox="1"/>
          <p:nvPr/>
        </p:nvSpPr>
        <p:spPr>
          <a:xfrm>
            <a:off x="2682287" y="4450085"/>
            <a:ext cx="685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D23A2D"/>
                </a:solidFill>
                <a:latin typeface="Arial Black" panose="020B0A04020102020204" pitchFamily="34" charset="0"/>
              </a:rPr>
              <a:t>ЕЖЕГОДНЫЙ ПРАЗДНИК НАУКИ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B4BDB8-97AC-416E-AD2B-0EA0F3F9D975}"/>
              </a:ext>
            </a:extLst>
          </p:cNvPr>
          <p:cNvSpPr txBox="1"/>
          <p:nvPr/>
        </p:nvSpPr>
        <p:spPr>
          <a:xfrm>
            <a:off x="4433455" y="5059254"/>
            <a:ext cx="1353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 Narrow" panose="020B0606020202030204" pitchFamily="34" charset="0"/>
              </a:rPr>
              <a:t>1994</a:t>
            </a: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xmlns="" id="{849B7ECA-4955-4ED6-AF0F-CFE2AD6D0341}"/>
              </a:ext>
            </a:extLst>
          </p:cNvPr>
          <p:cNvSpPr/>
          <p:nvPr/>
        </p:nvSpPr>
        <p:spPr>
          <a:xfrm>
            <a:off x="5830521" y="5191168"/>
            <a:ext cx="530959" cy="553998"/>
          </a:xfrm>
          <a:prstGeom prst="chevron">
            <a:avLst/>
          </a:prstGeom>
          <a:solidFill>
            <a:srgbClr val="CD362A"/>
          </a:solidFill>
          <a:ln>
            <a:solidFill>
              <a:srgbClr val="CD37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ECBAF42-500D-4B39-B9FA-2266FCA8DFCB}"/>
              </a:ext>
            </a:extLst>
          </p:cNvPr>
          <p:cNvSpPr txBox="1"/>
          <p:nvPr/>
        </p:nvSpPr>
        <p:spPr>
          <a:xfrm>
            <a:off x="6111535" y="5061674"/>
            <a:ext cx="1122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 Narrow" panose="020B0606020202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7982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4FD395-9471-48C6-8684-BB54322630CD}"/>
              </a:ext>
            </a:extLst>
          </p:cNvPr>
          <p:cNvSpPr txBox="1"/>
          <p:nvPr/>
        </p:nvSpPr>
        <p:spPr>
          <a:xfrm>
            <a:off x="701675" y="340649"/>
            <a:ext cx="77293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Arial Black" panose="020B0A04020102020204" pitchFamily="34" charset="0"/>
              </a:rPr>
              <a:t>ВСЕРОССИЙСКАЯ КОНФЕРЕНЦИЯ–</a:t>
            </a:r>
          </a:p>
          <a:p>
            <a:r>
              <a:rPr lang="ru-RU" sz="4000" dirty="0">
                <a:solidFill>
                  <a:srgbClr val="D23A2D"/>
                </a:solidFill>
                <a:latin typeface="Arial Black" panose="020B0A04020102020204" pitchFamily="34" charset="0"/>
              </a:rPr>
              <a:t>ЭТО</a:t>
            </a:r>
            <a:endParaRPr lang="ru-RU" sz="4400" dirty="0">
              <a:solidFill>
                <a:srgbClr val="D23A2D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619969-1F78-424E-856E-B670D70785EF}"/>
              </a:ext>
            </a:extLst>
          </p:cNvPr>
          <p:cNvSpPr txBox="1"/>
          <p:nvPr/>
        </p:nvSpPr>
        <p:spPr>
          <a:xfrm>
            <a:off x="2299850" y="2303564"/>
            <a:ext cx="6131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Narrow" panose="020B0606020202030204" pitchFamily="34" charset="0"/>
              </a:rPr>
              <a:t>лет ежегодной научной деятельности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9AFAF7-2A56-4C33-9312-90CC1C0306BE}"/>
              </a:ext>
            </a:extLst>
          </p:cNvPr>
          <p:cNvSpPr txBox="1"/>
          <p:nvPr/>
        </p:nvSpPr>
        <p:spPr>
          <a:xfrm>
            <a:off x="3160808" y="3401568"/>
            <a:ext cx="6856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Narrow" panose="020B0606020202030204" pitchFamily="34" charset="0"/>
              </a:rPr>
              <a:t>обсуждение актуальных вопросов научной и практической деятельности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7BCA95A-E6B3-467F-982E-EABB8FA2B2EF}"/>
              </a:ext>
            </a:extLst>
          </p:cNvPr>
          <p:cNvSpPr txBox="1"/>
          <p:nvPr/>
        </p:nvSpPr>
        <p:spPr>
          <a:xfrm>
            <a:off x="5273959" y="4961237"/>
            <a:ext cx="5671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Narrow" panose="020B0606020202030204" pitchFamily="34" charset="0"/>
              </a:rPr>
              <a:t>оригинальный и нестандартный взгляд на современные проблемы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B10630D-70CD-49DE-AE94-959F56CB6A3C}"/>
              </a:ext>
            </a:extLst>
          </p:cNvPr>
          <p:cNvSpPr txBox="1"/>
          <p:nvPr/>
        </p:nvSpPr>
        <p:spPr>
          <a:xfrm>
            <a:off x="720559" y="1807199"/>
            <a:ext cx="1978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Arial Narrow" panose="020B0606020202030204" pitchFamily="34" charset="0"/>
              </a:rPr>
              <a:t>29</a:t>
            </a:r>
            <a:endParaRPr lang="ru-RU" sz="8800" b="1" dirty="0">
              <a:latin typeface="Arial Narrow" panose="020B060602020203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24B1941-68B6-4B2B-8FD4-6CD64EFB6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47" y="3330802"/>
            <a:ext cx="1339273" cy="133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C0C60E5C-4FA7-4DB5-AD52-1291FED6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790" y="4961237"/>
            <a:ext cx="1450169" cy="145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BAAD8EA3-94DA-4263-9F39-C303D079FBBB}"/>
              </a:ext>
            </a:extLst>
          </p:cNvPr>
          <p:cNvGrpSpPr/>
          <p:nvPr/>
        </p:nvGrpSpPr>
        <p:grpSpPr>
          <a:xfrm>
            <a:off x="8316684" y="65316"/>
            <a:ext cx="3661597" cy="1496997"/>
            <a:chOff x="0" y="0"/>
            <a:chExt cx="3661597" cy="1496997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xmlns="" id="{C3A8E321-56F7-4336-8290-3EA996A35D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6997" cy="149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1EFD3A8-817F-491F-A491-15C817E2721F}"/>
                </a:ext>
              </a:extLst>
            </p:cNvPr>
            <p:cNvSpPr txBox="1"/>
            <p:nvPr/>
          </p:nvSpPr>
          <p:spPr>
            <a:xfrm>
              <a:off x="1361936" y="331386"/>
              <a:ext cx="2299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 Black" panose="020B0A04020102020204" pitchFamily="34" charset="0"/>
                </a:rPr>
                <a:t>СТУДЕНЧЕСКОЕ</a:t>
              </a:r>
            </a:p>
            <a:p>
              <a:r>
                <a:rPr lang="ru-RU" dirty="0">
                  <a:latin typeface="Arial Black" panose="020B0A04020102020204" pitchFamily="34" charset="0"/>
                </a:rPr>
                <a:t>НАУЧНОЕ</a:t>
              </a:r>
            </a:p>
            <a:p>
              <a:r>
                <a:rPr lang="ru-RU" dirty="0">
                  <a:latin typeface="Arial Black" panose="020B0A04020102020204" pitchFamily="34" charset="0"/>
                </a:rPr>
                <a:t>ОБЩЕСТВО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08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4FD395-9471-48C6-8684-BB54322630CD}"/>
              </a:ext>
            </a:extLst>
          </p:cNvPr>
          <p:cNvSpPr txBox="1"/>
          <p:nvPr/>
        </p:nvSpPr>
        <p:spPr>
          <a:xfrm>
            <a:off x="701675" y="340649"/>
            <a:ext cx="77293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D23A2D"/>
                </a:solidFill>
                <a:latin typeface="Arial Black" panose="020B0A04020102020204" pitchFamily="34" charset="0"/>
              </a:rPr>
              <a:t>ЦЕЛЬ</a:t>
            </a:r>
            <a:endParaRPr lang="ru-RU" sz="4400" b="1" dirty="0">
              <a:latin typeface="Arial Black" panose="020B0A04020102020204" pitchFamily="34" charset="0"/>
            </a:endParaRPr>
          </a:p>
          <a:p>
            <a:r>
              <a:rPr lang="ru-RU" sz="3000" dirty="0">
                <a:latin typeface="Arial Black" panose="020B0A04020102020204" pitchFamily="34" charset="0"/>
              </a:rPr>
              <a:t>ВСЕРОССИЙСКОЙ КОНФЕРЕНЦИИ</a:t>
            </a:r>
            <a:endParaRPr lang="ru-RU" sz="3000" dirty="0">
              <a:solidFill>
                <a:srgbClr val="D23A2D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619969-1F78-424E-856E-B670D70785EF}"/>
              </a:ext>
            </a:extLst>
          </p:cNvPr>
          <p:cNvSpPr txBox="1"/>
          <p:nvPr/>
        </p:nvSpPr>
        <p:spPr>
          <a:xfrm>
            <a:off x="701675" y="2743529"/>
            <a:ext cx="52742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привлечение</a:t>
            </a:r>
            <a:r>
              <a:rPr lang="ru-RU" sz="4000" dirty="0">
                <a:latin typeface="Arial Narrow" panose="020B0606020202030204" pitchFamily="34" charset="0"/>
              </a:rPr>
              <a:t> студентов </a:t>
            </a:r>
          </a:p>
          <a:p>
            <a:r>
              <a:rPr lang="ru-RU" sz="4000" dirty="0">
                <a:latin typeface="Arial Narrow" panose="020B0606020202030204" pitchFamily="34" charset="0"/>
              </a:rPr>
              <a:t>к обсуждению вопросов государственной, региональной значимости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3F8C62D-D222-4026-A55C-3DFE34DC0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6" y="2216420"/>
            <a:ext cx="6154728" cy="4101253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9ABCFB34-7115-4E69-A12E-8A222B262C62}"/>
              </a:ext>
            </a:extLst>
          </p:cNvPr>
          <p:cNvGrpSpPr/>
          <p:nvPr/>
        </p:nvGrpSpPr>
        <p:grpSpPr>
          <a:xfrm>
            <a:off x="8316684" y="65316"/>
            <a:ext cx="3661597" cy="1496997"/>
            <a:chOff x="0" y="0"/>
            <a:chExt cx="3661597" cy="1496997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A79F4C0E-65A1-49D6-9D8C-8F5FA05B3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6997" cy="149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67DFA17-8EDB-4685-921C-E9E83F06F6C4}"/>
                </a:ext>
              </a:extLst>
            </p:cNvPr>
            <p:cNvSpPr txBox="1"/>
            <p:nvPr/>
          </p:nvSpPr>
          <p:spPr>
            <a:xfrm>
              <a:off x="1361936" y="331386"/>
              <a:ext cx="2299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 Black" panose="020B0A04020102020204" pitchFamily="34" charset="0"/>
                </a:rPr>
                <a:t>СТУДЕНЧЕСКОЕ</a:t>
              </a:r>
            </a:p>
            <a:p>
              <a:r>
                <a:rPr lang="ru-RU" dirty="0">
                  <a:latin typeface="Arial Black" panose="020B0A04020102020204" pitchFamily="34" charset="0"/>
                </a:rPr>
                <a:t>НАУЧНОЕ</a:t>
              </a:r>
            </a:p>
            <a:p>
              <a:r>
                <a:rPr lang="ru-RU" dirty="0">
                  <a:latin typeface="Arial Black" panose="020B0A04020102020204" pitchFamily="34" charset="0"/>
                </a:rPr>
                <a:t>ОБЩЕСТВО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165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4FD395-9471-48C6-8684-BB54322630CD}"/>
              </a:ext>
            </a:extLst>
          </p:cNvPr>
          <p:cNvSpPr txBox="1"/>
          <p:nvPr/>
        </p:nvSpPr>
        <p:spPr>
          <a:xfrm>
            <a:off x="701675" y="340649"/>
            <a:ext cx="77293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D23A2D"/>
                </a:solidFill>
                <a:latin typeface="Arial Black" panose="020B0A04020102020204" pitchFamily="34" charset="0"/>
              </a:rPr>
              <a:t>ЗАДАЧИ</a:t>
            </a:r>
            <a:endParaRPr lang="ru-RU" sz="4400" b="1" dirty="0">
              <a:latin typeface="Arial Black" panose="020B0A04020102020204" pitchFamily="34" charset="0"/>
            </a:endParaRPr>
          </a:p>
          <a:p>
            <a:r>
              <a:rPr lang="ru-RU" sz="3000" dirty="0">
                <a:latin typeface="Arial Black" panose="020B0A04020102020204" pitchFamily="34" charset="0"/>
              </a:rPr>
              <a:t>ВСЕРОССИЙСКОЙ КОНФЕРЕНЦИИ</a:t>
            </a:r>
            <a:endParaRPr lang="ru-RU" sz="3000" dirty="0">
              <a:solidFill>
                <a:srgbClr val="D23A2D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E0431B-E83A-4560-BAE7-E97DEF41455A}"/>
              </a:ext>
            </a:extLst>
          </p:cNvPr>
          <p:cNvSpPr txBox="1"/>
          <p:nvPr/>
        </p:nvSpPr>
        <p:spPr>
          <a:xfrm>
            <a:off x="1408280" y="2281057"/>
            <a:ext cx="4508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Arial Narrow" panose="020B0606020202030204" pitchFamily="34" charset="0"/>
              </a:rPr>
              <a:t>выявление актуальных проблем в системе отечественного и зарубежного права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4FB33D9-FFCE-446B-9BE1-1B13D5265F36}"/>
              </a:ext>
            </a:extLst>
          </p:cNvPr>
          <p:cNvSpPr txBox="1"/>
          <p:nvPr/>
        </p:nvSpPr>
        <p:spPr>
          <a:xfrm>
            <a:off x="3004748" y="4760075"/>
            <a:ext cx="7261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Arial Narrow" panose="020B0606020202030204" pitchFamily="34" charset="0"/>
              </a:rPr>
              <a:t>формирование навыков поиска необходимой информации, умения формулировать мысли, анализировать большой объем информации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4CB3540-9746-4389-948D-16690DDB0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68" y="4990907"/>
            <a:ext cx="1015663" cy="10156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AA8B31-AB08-4F3D-B253-A1CF830BE137}"/>
              </a:ext>
            </a:extLst>
          </p:cNvPr>
          <p:cNvSpPr txBox="1"/>
          <p:nvPr/>
        </p:nvSpPr>
        <p:spPr>
          <a:xfrm>
            <a:off x="7346763" y="2445571"/>
            <a:ext cx="4507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Arial Narrow" panose="020B0606020202030204" pitchFamily="34" charset="0"/>
              </a:rPr>
              <a:t>развитие коммуникативных навыков, умения выступать на публике и защищать свой проект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xmlns="" id="{E15D5F21-4473-4796-A356-FA8DE387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6" y="2708148"/>
            <a:ext cx="1106468" cy="110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68AD835B-A1F1-472F-B19F-2A9BFC042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12" y="2602758"/>
            <a:ext cx="1126836" cy="112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EAEE2DF9-32B6-4EAF-8979-F11FE960D52A}"/>
              </a:ext>
            </a:extLst>
          </p:cNvPr>
          <p:cNvGrpSpPr/>
          <p:nvPr/>
        </p:nvGrpSpPr>
        <p:grpSpPr>
          <a:xfrm>
            <a:off x="8316684" y="65316"/>
            <a:ext cx="3661597" cy="1496997"/>
            <a:chOff x="0" y="0"/>
            <a:chExt cx="3661597" cy="1496997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xmlns="" id="{D1C27DD4-DA5B-4A59-B052-E4002CC5E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6997" cy="149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568FE1A-C898-4E23-80F9-C600B3DCB906}"/>
                </a:ext>
              </a:extLst>
            </p:cNvPr>
            <p:cNvSpPr txBox="1"/>
            <p:nvPr/>
          </p:nvSpPr>
          <p:spPr>
            <a:xfrm>
              <a:off x="1361936" y="331386"/>
              <a:ext cx="2299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 Black" panose="020B0A04020102020204" pitchFamily="34" charset="0"/>
                </a:rPr>
                <a:t>СТУДЕНЧЕСКОЕ</a:t>
              </a:r>
            </a:p>
            <a:p>
              <a:r>
                <a:rPr lang="ru-RU" dirty="0">
                  <a:latin typeface="Arial Black" panose="020B0A04020102020204" pitchFamily="34" charset="0"/>
                </a:rPr>
                <a:t>НАУЧНОЕ</a:t>
              </a:r>
            </a:p>
            <a:p>
              <a:r>
                <a:rPr lang="ru-RU" dirty="0">
                  <a:latin typeface="Arial Black" panose="020B0A04020102020204" pitchFamily="34" charset="0"/>
                </a:rPr>
                <a:t>ОБЩЕСТВО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418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4FD395-9471-48C6-8684-BB54322630CD}"/>
              </a:ext>
            </a:extLst>
          </p:cNvPr>
          <p:cNvSpPr txBox="1"/>
          <p:nvPr/>
        </p:nvSpPr>
        <p:spPr>
          <a:xfrm>
            <a:off x="701675" y="340649"/>
            <a:ext cx="77293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Arial Black" panose="020B0A04020102020204" pitchFamily="34" charset="0"/>
              </a:rPr>
              <a:t>ВСЕРОССИЙСКАЯ КОНФЕРЕНЦИЯ</a:t>
            </a:r>
          </a:p>
          <a:p>
            <a:r>
              <a:rPr lang="ru-RU" sz="4000" dirty="0">
                <a:solidFill>
                  <a:srgbClr val="D23A2D"/>
                </a:solidFill>
                <a:latin typeface="Arial Black" panose="020B0A04020102020204" pitchFamily="34" charset="0"/>
              </a:rPr>
              <a:t>В ЦИФРАХ</a:t>
            </a:r>
            <a:endParaRPr lang="ru-RU" sz="3200" dirty="0">
              <a:solidFill>
                <a:srgbClr val="D23A2D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619969-1F78-424E-856E-B670D70785EF}"/>
              </a:ext>
            </a:extLst>
          </p:cNvPr>
          <p:cNvSpPr txBox="1"/>
          <p:nvPr/>
        </p:nvSpPr>
        <p:spPr>
          <a:xfrm>
            <a:off x="2183344" y="2141779"/>
            <a:ext cx="3940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Narrow" panose="020B0606020202030204" pitchFamily="34" charset="0"/>
              </a:rPr>
              <a:t>организаторов из числа студентов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9AFAF7-2A56-4C33-9312-90CC1C0306BE}"/>
              </a:ext>
            </a:extLst>
          </p:cNvPr>
          <p:cNvSpPr txBox="1"/>
          <p:nvPr/>
        </p:nvSpPr>
        <p:spPr>
          <a:xfrm>
            <a:off x="2183344" y="3338718"/>
            <a:ext cx="39403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Narrow" panose="020B0606020202030204" pitchFamily="34" charset="0"/>
              </a:rPr>
              <a:t>экспертов из числа профессорско-преподавательского состава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7BCA95A-E6B3-467F-982E-EABB8FA2B2EF}"/>
              </a:ext>
            </a:extLst>
          </p:cNvPr>
          <p:cNvSpPr txBox="1"/>
          <p:nvPr/>
        </p:nvSpPr>
        <p:spPr>
          <a:xfrm>
            <a:off x="8674771" y="2138557"/>
            <a:ext cx="2550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Narrow" panose="020B0606020202030204" pitchFamily="34" charset="0"/>
              </a:rPr>
              <a:t>докладчиков </a:t>
            </a:r>
          </a:p>
          <a:p>
            <a:pPr algn="ctr"/>
            <a:r>
              <a:rPr lang="ru-RU" sz="3200" dirty="0">
                <a:latin typeface="Arial Narrow" panose="020B0606020202030204" pitchFamily="34" charset="0"/>
              </a:rPr>
              <a:t>и слушателей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B10630D-70CD-49DE-AE94-959F56CB6A3C}"/>
              </a:ext>
            </a:extLst>
          </p:cNvPr>
          <p:cNvSpPr txBox="1"/>
          <p:nvPr/>
        </p:nvSpPr>
        <p:spPr>
          <a:xfrm>
            <a:off x="542911" y="2018668"/>
            <a:ext cx="1978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CD372B"/>
                </a:solidFill>
                <a:latin typeface="Arial Narrow" panose="020B0606020202030204" pitchFamily="34" charset="0"/>
              </a:rPr>
              <a:t>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D9844AA-011C-4D7F-AB46-51AC7861A000}"/>
              </a:ext>
            </a:extLst>
          </p:cNvPr>
          <p:cNvSpPr txBox="1"/>
          <p:nvPr/>
        </p:nvSpPr>
        <p:spPr>
          <a:xfrm>
            <a:off x="701675" y="3519282"/>
            <a:ext cx="1902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CD372B"/>
                </a:solidFill>
                <a:latin typeface="Arial Narrow" panose="020B0606020202030204" pitchFamily="34" charset="0"/>
              </a:rPr>
              <a:t>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E31C34F-04B0-4131-BBDD-C701A2CE28B0}"/>
              </a:ext>
            </a:extLst>
          </p:cNvPr>
          <p:cNvSpPr txBox="1"/>
          <p:nvPr/>
        </p:nvSpPr>
        <p:spPr>
          <a:xfrm>
            <a:off x="6562626" y="1966840"/>
            <a:ext cx="167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CD372B"/>
                </a:solidFill>
                <a:latin typeface="Arial Narrow" panose="020B0606020202030204" pitchFamily="34" charset="0"/>
              </a:rPr>
              <a:t>500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9F17A36-BD08-489A-9F91-90934B0DC676}"/>
              </a:ext>
            </a:extLst>
          </p:cNvPr>
          <p:cNvSpPr txBox="1"/>
          <p:nvPr/>
        </p:nvSpPr>
        <p:spPr>
          <a:xfrm>
            <a:off x="6625797" y="3497192"/>
            <a:ext cx="1549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CD372B"/>
                </a:solidFill>
                <a:latin typeface="Arial Narrow" panose="020B0606020202030204" pitchFamily="34" charset="0"/>
              </a:rPr>
              <a:t>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5FB4021-3543-404B-9D05-2B6B3B13A5DB}"/>
              </a:ext>
            </a:extLst>
          </p:cNvPr>
          <p:cNvSpPr txBox="1"/>
          <p:nvPr/>
        </p:nvSpPr>
        <p:spPr>
          <a:xfrm>
            <a:off x="8566340" y="3866523"/>
            <a:ext cx="2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Narrow" panose="020B0606020202030204" pitchFamily="34" charset="0"/>
              </a:rPr>
              <a:t>вузов страны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053A94D-0D28-4CAC-B6D6-C677142A279B}"/>
              </a:ext>
            </a:extLst>
          </p:cNvPr>
          <p:cNvSpPr txBox="1"/>
          <p:nvPr/>
        </p:nvSpPr>
        <p:spPr>
          <a:xfrm>
            <a:off x="4039241" y="5400821"/>
            <a:ext cx="1902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CD372B"/>
                </a:solidFill>
                <a:latin typeface="Arial Narrow" panose="020B0606020202030204" pitchFamily="34" charset="0"/>
              </a:rPr>
              <a:t>90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0DF2C16-17F3-4F4C-9F7A-570EEAF78FAC}"/>
              </a:ext>
            </a:extLst>
          </p:cNvPr>
          <p:cNvSpPr txBox="1"/>
          <p:nvPr/>
        </p:nvSpPr>
        <p:spPr>
          <a:xfrm>
            <a:off x="5549726" y="5770152"/>
            <a:ext cx="27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Narrow" panose="020B0606020202030204" pitchFamily="34" charset="0"/>
              </a:rPr>
              <a:t>дипломантов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E4C55EC9-EC18-4397-870E-64CF33609DFB}"/>
              </a:ext>
            </a:extLst>
          </p:cNvPr>
          <p:cNvGrpSpPr/>
          <p:nvPr/>
        </p:nvGrpSpPr>
        <p:grpSpPr>
          <a:xfrm>
            <a:off x="8316684" y="65316"/>
            <a:ext cx="3661597" cy="1496997"/>
            <a:chOff x="0" y="0"/>
            <a:chExt cx="3661597" cy="1496997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8BAFD00D-14C7-4BE0-B37F-B67047295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6997" cy="149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6A542A5-48A6-406D-992F-25261BAB4DC0}"/>
                </a:ext>
              </a:extLst>
            </p:cNvPr>
            <p:cNvSpPr txBox="1"/>
            <p:nvPr/>
          </p:nvSpPr>
          <p:spPr>
            <a:xfrm>
              <a:off x="1361936" y="331386"/>
              <a:ext cx="2299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 Black" panose="020B0A04020102020204" pitchFamily="34" charset="0"/>
                </a:rPr>
                <a:t>СТУДЕНЧЕСКОЕ</a:t>
              </a:r>
            </a:p>
            <a:p>
              <a:r>
                <a:rPr lang="ru-RU" dirty="0">
                  <a:latin typeface="Arial Black" panose="020B0A04020102020204" pitchFamily="34" charset="0"/>
                </a:rPr>
                <a:t>НАУЧНОЕ</a:t>
              </a:r>
            </a:p>
            <a:p>
              <a:r>
                <a:rPr lang="ru-RU" dirty="0">
                  <a:latin typeface="Arial Black" panose="020B0A04020102020204" pitchFamily="34" charset="0"/>
                </a:rPr>
                <a:t>ОБЩЕСТВО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1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4FD395-9471-48C6-8684-BB54322630CD}"/>
              </a:ext>
            </a:extLst>
          </p:cNvPr>
          <p:cNvSpPr txBox="1"/>
          <p:nvPr/>
        </p:nvSpPr>
        <p:spPr>
          <a:xfrm>
            <a:off x="701675" y="340649"/>
            <a:ext cx="812828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D23A2D"/>
                </a:solidFill>
                <a:latin typeface="Arial Black" panose="020B0A04020102020204" pitchFamily="34" charset="0"/>
              </a:rPr>
              <a:t>ОРГАНЫ ВЛАСТИ </a:t>
            </a:r>
            <a:endParaRPr lang="ru-RU" sz="4000" b="1" dirty="0">
              <a:latin typeface="Arial Black" panose="020B0A04020102020204" pitchFamily="34" charset="0"/>
            </a:endParaRPr>
          </a:p>
          <a:p>
            <a:r>
              <a:rPr lang="ru-RU" sz="2900" dirty="0">
                <a:latin typeface="Arial Black" panose="020B0A04020102020204" pitchFamily="34" charset="0"/>
              </a:rPr>
              <a:t>на ВСЕРОССИЙСКОЙ КОНФЕРЕНЦИИ</a:t>
            </a:r>
            <a:endParaRPr lang="ru-RU" sz="2900" dirty="0">
              <a:solidFill>
                <a:srgbClr val="D23A2D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E0431B-E83A-4560-BAE7-E97DEF41455A}"/>
              </a:ext>
            </a:extLst>
          </p:cNvPr>
          <p:cNvSpPr txBox="1"/>
          <p:nvPr/>
        </p:nvSpPr>
        <p:spPr>
          <a:xfrm>
            <a:off x="701675" y="1570007"/>
            <a:ext cx="11223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 Narrow" panose="020B0606020202030204" pitchFamily="34" charset="0"/>
              </a:rPr>
              <a:t>Активное участие принимают представители </a:t>
            </a:r>
            <a:r>
              <a:rPr lang="ru-RU" sz="2800" b="1" dirty="0">
                <a:solidFill>
                  <a:srgbClr val="CD372B"/>
                </a:solidFill>
                <a:latin typeface="Arial Narrow" panose="020B0606020202030204" pitchFamily="34" charset="0"/>
              </a:rPr>
              <a:t>правоохранительных органов</a:t>
            </a:r>
            <a:r>
              <a:rPr lang="ru-RU" sz="2800" dirty="0">
                <a:latin typeface="Arial Narrow" panose="020B0606020202030204" pitchFamily="34" charset="0"/>
              </a:rPr>
              <a:t>, представители </a:t>
            </a:r>
            <a:r>
              <a:rPr lang="ru-RU" sz="2800" b="1" dirty="0">
                <a:solidFill>
                  <a:srgbClr val="CD372B"/>
                </a:solidFill>
                <a:latin typeface="Arial Narrow" panose="020B0606020202030204" pitchFamily="34" charset="0"/>
              </a:rPr>
              <a:t>исполнительной</a:t>
            </a:r>
            <a:r>
              <a:rPr lang="ru-RU" sz="2800" dirty="0">
                <a:latin typeface="Arial Narrow" panose="020B0606020202030204" pitchFamily="34" charset="0"/>
              </a:rPr>
              <a:t> и </a:t>
            </a:r>
            <a:r>
              <a:rPr lang="ru-RU" sz="2800" b="1" dirty="0">
                <a:solidFill>
                  <a:srgbClr val="CD372B"/>
                </a:solidFill>
                <a:latin typeface="Arial Narrow" panose="020B0606020202030204" pitchFamily="34" charset="0"/>
              </a:rPr>
              <a:t>судебной</a:t>
            </a:r>
            <a:r>
              <a:rPr lang="ru-RU" sz="2800" dirty="0">
                <a:latin typeface="Arial Narrow" panose="020B0606020202030204" pitchFamily="34" charset="0"/>
              </a:rPr>
              <a:t> ветвей власти Оренбургской области, </a:t>
            </a:r>
            <a:r>
              <a:rPr lang="ru-RU" sz="2800" b="1" dirty="0">
                <a:solidFill>
                  <a:srgbClr val="CD372B"/>
                </a:solidFill>
                <a:latin typeface="Arial Narrow" panose="020B0606020202030204" pitchFamily="34" charset="0"/>
              </a:rPr>
              <a:t>уполномоченный</a:t>
            </a:r>
            <a:r>
              <a:rPr lang="ru-RU" sz="2800" dirty="0">
                <a:latin typeface="Arial Narrow" panose="020B0606020202030204" pitchFamily="34" charset="0"/>
              </a:rPr>
              <a:t> по правам человека в Оренбургской области и др.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128A0563-FD08-4A4D-A41C-CAC5E0DDF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25"/>
          <a:stretch/>
        </p:blipFill>
        <p:spPr bwMode="auto">
          <a:xfrm>
            <a:off x="968014" y="3114362"/>
            <a:ext cx="7159986" cy="3488626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B994992F-291F-45DB-9E31-419C6E90B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7" b="8129"/>
          <a:stretch/>
        </p:blipFill>
        <p:spPr bwMode="auto">
          <a:xfrm>
            <a:off x="8233556" y="3099426"/>
            <a:ext cx="3395641" cy="3417925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FEA6702F-0590-4202-B290-082306A8332A}"/>
              </a:ext>
            </a:extLst>
          </p:cNvPr>
          <p:cNvGrpSpPr/>
          <p:nvPr/>
        </p:nvGrpSpPr>
        <p:grpSpPr>
          <a:xfrm>
            <a:off x="8316684" y="65316"/>
            <a:ext cx="3661597" cy="1496997"/>
            <a:chOff x="0" y="0"/>
            <a:chExt cx="3661597" cy="1496997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A7F9F1FD-1F84-431F-84DF-C0F85DC95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6997" cy="149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E516291-6EFB-458E-A980-0DB6D56DF777}"/>
                </a:ext>
              </a:extLst>
            </p:cNvPr>
            <p:cNvSpPr txBox="1"/>
            <p:nvPr/>
          </p:nvSpPr>
          <p:spPr>
            <a:xfrm>
              <a:off x="1361936" y="331386"/>
              <a:ext cx="2299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 Black" panose="020B0A04020102020204" pitchFamily="34" charset="0"/>
                </a:rPr>
                <a:t>СТУДЕНЧЕСКОЕ</a:t>
              </a:r>
            </a:p>
            <a:p>
              <a:r>
                <a:rPr lang="ru-RU" dirty="0">
                  <a:latin typeface="Arial Black" panose="020B0A04020102020204" pitchFamily="34" charset="0"/>
                </a:rPr>
                <a:t>НАУЧНОЕ</a:t>
              </a:r>
            </a:p>
            <a:p>
              <a:r>
                <a:rPr lang="ru-RU" dirty="0">
                  <a:latin typeface="Arial Black" panose="020B0A04020102020204" pitchFamily="34" charset="0"/>
                </a:rPr>
                <a:t>ОБЩЕСТВО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930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4FD395-9471-48C6-8684-BB54322630CD}"/>
              </a:ext>
            </a:extLst>
          </p:cNvPr>
          <p:cNvSpPr txBox="1"/>
          <p:nvPr/>
        </p:nvSpPr>
        <p:spPr>
          <a:xfrm>
            <a:off x="701675" y="340649"/>
            <a:ext cx="812828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D23A2D"/>
                </a:solidFill>
                <a:latin typeface="Arial Black" panose="020B0A04020102020204" pitchFamily="34" charset="0"/>
              </a:rPr>
              <a:t>ПАРТНЁРЫ</a:t>
            </a:r>
            <a:endParaRPr lang="ru-RU" sz="4400" b="1" dirty="0">
              <a:latin typeface="Arial Black" panose="020B0A04020102020204" pitchFamily="34" charset="0"/>
            </a:endParaRPr>
          </a:p>
          <a:p>
            <a:r>
              <a:rPr lang="ru-RU" sz="2900" dirty="0">
                <a:latin typeface="Arial Black" panose="020B0A04020102020204" pitchFamily="34" charset="0"/>
              </a:rPr>
              <a:t>на ВСЕРОССИЙСКОЙ КОНФЕРЕНЦИИ</a:t>
            </a:r>
            <a:endParaRPr lang="ru-RU" sz="2900" dirty="0">
              <a:solidFill>
                <a:srgbClr val="D23A2D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E0431B-E83A-4560-BAE7-E97DEF41455A}"/>
              </a:ext>
            </a:extLst>
          </p:cNvPr>
          <p:cNvSpPr txBox="1"/>
          <p:nvPr/>
        </p:nvSpPr>
        <p:spPr>
          <a:xfrm>
            <a:off x="1152092" y="3429000"/>
            <a:ext cx="5876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Narrow" panose="020B0606020202030204" pitchFamily="34" charset="0"/>
              </a:rPr>
              <a:t>Неизменным партнёром выступает компания </a:t>
            </a:r>
            <a:r>
              <a:rPr lang="ru-RU" sz="3200" b="1" dirty="0">
                <a:solidFill>
                  <a:srgbClr val="CD372B"/>
                </a:solidFill>
                <a:latin typeface="Arial Narrow" panose="020B0606020202030204" pitchFamily="34" charset="0"/>
              </a:rPr>
              <a:t>«Гарант-Оренбург»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321CF28E-2C06-4F40-868E-20DD6873A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2" t="6330" r="32031"/>
          <a:stretch/>
        </p:blipFill>
        <p:spPr bwMode="auto">
          <a:xfrm>
            <a:off x="7264400" y="1941087"/>
            <a:ext cx="3930073" cy="4803806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1CDD2EE4-7A63-4A4B-91C5-2A598BB07EA6}"/>
              </a:ext>
            </a:extLst>
          </p:cNvPr>
          <p:cNvGrpSpPr/>
          <p:nvPr/>
        </p:nvGrpSpPr>
        <p:grpSpPr>
          <a:xfrm>
            <a:off x="8316684" y="65316"/>
            <a:ext cx="3661597" cy="1496997"/>
            <a:chOff x="0" y="0"/>
            <a:chExt cx="3661597" cy="1496997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D0FD594E-FBED-4789-82C3-84CB99BAD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6997" cy="149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E9D4915-85C2-473E-BC0D-DB22884559FC}"/>
                </a:ext>
              </a:extLst>
            </p:cNvPr>
            <p:cNvSpPr txBox="1"/>
            <p:nvPr/>
          </p:nvSpPr>
          <p:spPr>
            <a:xfrm>
              <a:off x="1361936" y="331386"/>
              <a:ext cx="2299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 Black" panose="020B0A04020102020204" pitchFamily="34" charset="0"/>
                </a:rPr>
                <a:t>СТУДЕНЧЕСКОЕ</a:t>
              </a:r>
            </a:p>
            <a:p>
              <a:r>
                <a:rPr lang="ru-RU" dirty="0">
                  <a:latin typeface="Arial Black" panose="020B0A04020102020204" pitchFamily="34" charset="0"/>
                </a:rPr>
                <a:t>НАУЧНОЕ</a:t>
              </a:r>
            </a:p>
            <a:p>
              <a:r>
                <a:rPr lang="ru-RU" dirty="0">
                  <a:latin typeface="Arial Black" panose="020B0A04020102020204" pitchFamily="34" charset="0"/>
                </a:rPr>
                <a:t>ОБЩЕСТВО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450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4FD395-9471-48C6-8684-BB54322630CD}"/>
              </a:ext>
            </a:extLst>
          </p:cNvPr>
          <p:cNvSpPr txBox="1"/>
          <p:nvPr/>
        </p:nvSpPr>
        <p:spPr>
          <a:xfrm>
            <a:off x="701675" y="340649"/>
            <a:ext cx="77293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Arial Black" panose="020B0A04020102020204" pitchFamily="34" charset="0"/>
              </a:rPr>
              <a:t>ВСЕРОССИЙСКАЯ КОНФЕРЕНЦИЯ</a:t>
            </a:r>
          </a:p>
          <a:p>
            <a:r>
              <a:rPr lang="ru-RU" sz="3000" dirty="0">
                <a:latin typeface="Arial Black" panose="020B0A04020102020204" pitchFamily="34" charset="0"/>
              </a:rPr>
              <a:t>ВО ВРЕМЯ </a:t>
            </a:r>
            <a:r>
              <a:rPr lang="ru-RU" sz="4000" dirty="0">
                <a:solidFill>
                  <a:srgbClr val="D23A2D"/>
                </a:solidFill>
                <a:latin typeface="Arial Black" panose="020B0A04020102020204" pitchFamily="34" charset="0"/>
              </a:rPr>
              <a:t>ПАНДЕМИИ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619969-1F78-424E-856E-B670D70785EF}"/>
              </a:ext>
            </a:extLst>
          </p:cNvPr>
          <p:cNvSpPr txBox="1"/>
          <p:nvPr/>
        </p:nvSpPr>
        <p:spPr>
          <a:xfrm>
            <a:off x="701675" y="1815574"/>
            <a:ext cx="11070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Narrow" panose="020B0606020202030204" pitchFamily="34" charset="0"/>
              </a:rPr>
              <a:t>В </a:t>
            </a:r>
            <a:r>
              <a:rPr lang="ru-RU" sz="3200" b="1" dirty="0">
                <a:solidFill>
                  <a:srgbClr val="CD372B"/>
                </a:solidFill>
                <a:latin typeface="Arial Narrow" panose="020B0606020202030204" pitchFamily="34" charset="0"/>
              </a:rPr>
              <a:t>2020</a:t>
            </a:r>
            <a:r>
              <a:rPr lang="ru-RU" sz="3200" dirty="0">
                <a:latin typeface="Arial Narrow" panose="020B0606020202030204" pitchFamily="34" charset="0"/>
              </a:rPr>
              <a:t> году из-за пандемии новой коронавирусной инфекции было принято решение, впервые в истории, провести конференцию в </a:t>
            </a:r>
            <a:r>
              <a:rPr lang="ru-RU" sz="3200" b="1" dirty="0">
                <a:solidFill>
                  <a:srgbClr val="CD372B"/>
                </a:solidFill>
                <a:latin typeface="Arial Narrow" panose="020B0606020202030204" pitchFamily="34" charset="0"/>
              </a:rPr>
              <a:t>дистанционном</a:t>
            </a:r>
            <a:r>
              <a:rPr lang="ru-RU" sz="3200" dirty="0">
                <a:latin typeface="Arial Narrow" panose="020B0606020202030204" pitchFamily="34" charset="0"/>
              </a:rPr>
              <a:t> формате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7126AFF-DF6D-402B-A7C0-2036A1E4B377}"/>
              </a:ext>
            </a:extLst>
          </p:cNvPr>
          <p:cNvSpPr txBox="1"/>
          <p:nvPr/>
        </p:nvSpPr>
        <p:spPr>
          <a:xfrm>
            <a:off x="6726217" y="4123263"/>
            <a:ext cx="492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Narrow" panose="020B0606020202030204" pitchFamily="34" charset="0"/>
              </a:rPr>
              <a:t>отличный </a:t>
            </a:r>
            <a:r>
              <a:rPr lang="ru-RU" sz="3200" b="1" dirty="0">
                <a:solidFill>
                  <a:srgbClr val="CD372B"/>
                </a:solidFill>
                <a:latin typeface="Arial Narrow" panose="020B0606020202030204" pitchFamily="34" charset="0"/>
              </a:rPr>
              <a:t>опыт</a:t>
            </a:r>
            <a:r>
              <a:rPr lang="ru-RU" sz="3200" dirty="0">
                <a:latin typeface="Arial Narrow" panose="020B0606020202030204" pitchFamily="34" charset="0"/>
              </a:rPr>
              <a:t>, как для организаторов конференции, так и для докладчиков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6045CC96-B55C-4365-8E37-5C08534AB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1" y="3509163"/>
            <a:ext cx="5867236" cy="330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xmlns="" id="{4CC7D2FC-5C62-4B12-897F-C12E7E164E43}"/>
              </a:ext>
            </a:extLst>
          </p:cNvPr>
          <p:cNvCxnSpPr>
            <a:cxnSpLocks/>
          </p:cNvCxnSpPr>
          <p:nvPr/>
        </p:nvCxnSpPr>
        <p:spPr>
          <a:xfrm>
            <a:off x="7601527" y="3575402"/>
            <a:ext cx="1587490" cy="649666"/>
          </a:xfrm>
          <a:prstGeom prst="curvedConnector3">
            <a:avLst>
              <a:gd name="adj1" fmla="val 90728"/>
            </a:avLst>
          </a:prstGeom>
          <a:ln w="28575">
            <a:solidFill>
              <a:srgbClr val="CD37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1CDDAF47-9D17-4B76-AC48-7552B1F6A4E3}"/>
              </a:ext>
            </a:extLst>
          </p:cNvPr>
          <p:cNvGrpSpPr/>
          <p:nvPr/>
        </p:nvGrpSpPr>
        <p:grpSpPr>
          <a:xfrm>
            <a:off x="8316684" y="65316"/>
            <a:ext cx="3661597" cy="1496997"/>
            <a:chOff x="0" y="0"/>
            <a:chExt cx="3661597" cy="1496997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xmlns="" id="{F9CAC41A-920C-4250-B321-4B7BBE37D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6997" cy="149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D8CF80B-853B-4F93-8CF8-4742585C4EF9}"/>
                </a:ext>
              </a:extLst>
            </p:cNvPr>
            <p:cNvSpPr txBox="1"/>
            <p:nvPr/>
          </p:nvSpPr>
          <p:spPr>
            <a:xfrm>
              <a:off x="1361936" y="331386"/>
              <a:ext cx="2299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 Black" panose="020B0A04020102020204" pitchFamily="34" charset="0"/>
                </a:rPr>
                <a:t>СТУДЕНЧЕСКОЕ</a:t>
              </a:r>
            </a:p>
            <a:p>
              <a:r>
                <a:rPr lang="ru-RU" dirty="0">
                  <a:latin typeface="Arial Black" panose="020B0A04020102020204" pitchFamily="34" charset="0"/>
                </a:rPr>
                <a:t>НАУЧНОЕ</a:t>
              </a:r>
            </a:p>
            <a:p>
              <a:r>
                <a:rPr lang="ru-RU" dirty="0">
                  <a:latin typeface="Arial Black" panose="020B0A04020102020204" pitchFamily="34" charset="0"/>
                </a:rPr>
                <a:t>ОБЩЕСТВО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1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4FD395-9471-48C6-8684-BB54322630CD}"/>
              </a:ext>
            </a:extLst>
          </p:cNvPr>
          <p:cNvSpPr txBox="1"/>
          <p:nvPr/>
        </p:nvSpPr>
        <p:spPr>
          <a:xfrm>
            <a:off x="701675" y="340649"/>
            <a:ext cx="8128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D23A2D"/>
                </a:solidFill>
                <a:latin typeface="Arial Black" panose="020B0A04020102020204" pitchFamily="34" charset="0"/>
              </a:rPr>
              <a:t>РЕЗУЛЬТАТЫ</a:t>
            </a:r>
            <a:endParaRPr lang="ru-RU" sz="4400" b="1" dirty="0">
              <a:latin typeface="Arial Black" panose="020B0A04020102020204" pitchFamily="34" charset="0"/>
            </a:endParaRPr>
          </a:p>
          <a:p>
            <a:r>
              <a:rPr lang="ru-RU" sz="3000" dirty="0">
                <a:latin typeface="Arial Black" panose="020B0A04020102020204" pitchFamily="34" charset="0"/>
              </a:rPr>
              <a:t>ВСЕРОССИЙСКОЙ КОНФЕРЕНЦИИ</a:t>
            </a:r>
            <a:endParaRPr lang="ru-RU" sz="3000" dirty="0">
              <a:solidFill>
                <a:srgbClr val="D23A2D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E0431B-E83A-4560-BAE7-E97DEF41455A}"/>
              </a:ext>
            </a:extLst>
          </p:cNvPr>
          <p:cNvSpPr txBox="1"/>
          <p:nvPr/>
        </p:nvSpPr>
        <p:spPr>
          <a:xfrm>
            <a:off x="1215499" y="4575429"/>
            <a:ext cx="4472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рост заинтересованности молодёжи к научной деятельности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35117F-FF3B-4BFC-807A-6DD765ABC0AE}"/>
              </a:ext>
            </a:extLst>
          </p:cNvPr>
          <p:cNvSpPr txBox="1"/>
          <p:nvPr/>
        </p:nvSpPr>
        <p:spPr>
          <a:xfrm>
            <a:off x="7153862" y="4575429"/>
            <a:ext cx="3822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обмен научным опытом и знаниями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843E302A-7A90-4F0A-843E-F0A964A74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617" y="2311967"/>
            <a:ext cx="2115127" cy="21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645B7DAF-8E75-49E1-BB87-CC2D5B915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35" y="2534523"/>
            <a:ext cx="2115128" cy="21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74052218-1157-41D9-A651-0464DAE3C33B}"/>
              </a:ext>
            </a:extLst>
          </p:cNvPr>
          <p:cNvGrpSpPr/>
          <p:nvPr/>
        </p:nvGrpSpPr>
        <p:grpSpPr>
          <a:xfrm>
            <a:off x="8316684" y="65316"/>
            <a:ext cx="3661597" cy="1496997"/>
            <a:chOff x="0" y="0"/>
            <a:chExt cx="3661597" cy="1496997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F8392518-AA47-4E2E-BBD7-9C3315D84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6997" cy="149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4CFCF11-3FFC-49DC-97FA-C765572D5213}"/>
                </a:ext>
              </a:extLst>
            </p:cNvPr>
            <p:cNvSpPr txBox="1"/>
            <p:nvPr/>
          </p:nvSpPr>
          <p:spPr>
            <a:xfrm>
              <a:off x="1361936" y="331386"/>
              <a:ext cx="2299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 Black" panose="020B0A04020102020204" pitchFamily="34" charset="0"/>
                </a:rPr>
                <a:t>СТУДЕНЧЕСКОЕ</a:t>
              </a:r>
            </a:p>
            <a:p>
              <a:r>
                <a:rPr lang="ru-RU" dirty="0">
                  <a:latin typeface="Arial Black" panose="020B0A04020102020204" pitchFamily="34" charset="0"/>
                </a:rPr>
                <a:t>НАУЧНОЕ</a:t>
              </a:r>
            </a:p>
            <a:p>
              <a:r>
                <a:rPr lang="ru-RU" dirty="0">
                  <a:latin typeface="Arial Black" panose="020B0A04020102020204" pitchFamily="34" charset="0"/>
                </a:rPr>
                <a:t>ОБЩЕСТВО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5621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236</Words>
  <Application>Microsoft Office PowerPoint</Application>
  <PresentationFormat>Широкоэкранный</PresentationFormat>
  <Paragraphs>70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Hewlett-Packard</cp:lastModifiedBy>
  <cp:revision>7</cp:revision>
  <dcterms:created xsi:type="dcterms:W3CDTF">2022-08-25T10:43:00Z</dcterms:created>
  <dcterms:modified xsi:type="dcterms:W3CDTF">2023-10-04T19:14:02Z</dcterms:modified>
</cp:coreProperties>
</file>