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7174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3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A2D"/>
    <a:srgbClr val="CD372B"/>
    <a:srgbClr val="CD362A"/>
    <a:srgbClr val="FE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2" y="58"/>
      </p:cViewPr>
      <p:guideLst>
        <p:guide pos="3840"/>
        <p:guide pos="506"/>
        <p:guide pos="7174"/>
        <p:guide orient="horz" pos="1706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A5A5A5"/>
            </a:gs>
            <a:gs pos="0">
              <a:schemeClr val="accent3">
                <a:lumMod val="67000"/>
              </a:schemeClr>
            </a:gs>
            <a:gs pos="55000">
              <a:schemeClr val="bg2">
                <a:lumMod val="75000"/>
                <a:alpha val="87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7008-FC21-4DAE-80D0-1FC5580B46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874E-5920-45D9-8748-D8E56A40FD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2700"/>
            <a:ext cx="177482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901" y="2267116"/>
            <a:ext cx="80701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Правовой к</a:t>
            </a:r>
            <a:r>
              <a:rPr lang="ru-RU" sz="4000" i="0" dirty="0">
                <a:effectLst/>
                <a:latin typeface="Arial Black" panose="020B0A04020102020204" pitchFamily="34" charset="0"/>
              </a:rPr>
              <a:t>луб</a:t>
            </a:r>
            <a:r>
              <a:rPr lang="ru-RU" sz="4400" i="0" dirty="0">
                <a:effectLst/>
                <a:latin typeface="Arial Black" panose="020B0A04020102020204" pitchFamily="34" charset="0"/>
              </a:rPr>
              <a:t> </a:t>
            </a:r>
            <a:endParaRPr lang="ru-RU" sz="4400" i="0" dirty="0">
              <a:effectLst/>
              <a:latin typeface="Arial Black" panose="020B0A04020102020204" pitchFamily="34" charset="0"/>
            </a:endParaRPr>
          </a:p>
          <a:p>
            <a:pPr algn="ctr"/>
            <a:r>
              <a:rPr lang="ru-RU" sz="4800" i="0" dirty="0">
                <a:solidFill>
                  <a:srgbClr val="CD372B"/>
                </a:solidFill>
                <a:effectLst/>
                <a:latin typeface="Arial Black" panose="020B0A04020102020204" pitchFamily="34" charset="0"/>
              </a:rPr>
              <a:t>СТАРШЕКЛАССНИКОВ</a:t>
            </a:r>
            <a:endParaRPr lang="ru-RU" sz="32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82" y="3097396"/>
            <a:ext cx="5022235" cy="45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3275" y="236749"/>
            <a:ext cx="871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 Black" panose="020B0A04020102020204" pitchFamily="34" charset="0"/>
              </a:rPr>
              <a:t>ПРАВОВОЙ КЛУБ </a:t>
            </a:r>
            <a:endParaRPr lang="ru-RU" sz="3000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СТАРШЕКЛАССНИКОВ</a:t>
            </a:r>
            <a:endParaRPr lang="ru-RU" sz="3000" dirty="0">
              <a:latin typeface="Arial Black" panose="020B0A04020102020204" pitchFamily="34" charset="0"/>
            </a:endParaRPr>
          </a:p>
          <a:p>
            <a:r>
              <a:rPr lang="ru-RU" sz="3600" dirty="0">
                <a:solidFill>
                  <a:srgbClr val="D23A2D"/>
                </a:solidFill>
                <a:latin typeface="Arial Black" panose="020B0A04020102020204" pitchFamily="34" charset="0"/>
              </a:rPr>
              <a:t>ЭТО</a:t>
            </a:r>
            <a:endParaRPr lang="ru-RU" sz="28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63" y="4224399"/>
            <a:ext cx="4184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объединение учащихся старшего звена общеобразовательных заведений 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8956" y="4224399"/>
            <a:ext cx="3586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возможность приобретения учащимися школы правовых знаний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0466" y="4224399"/>
            <a:ext cx="3837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место коммуникации студентов и школьников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50" y="2141122"/>
            <a:ext cx="1984954" cy="19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21" y="2137795"/>
            <a:ext cx="1938992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98" y="2137795"/>
            <a:ext cx="1883305" cy="18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675" y="340649"/>
            <a:ext cx="7729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ЦЕЛЬ</a:t>
            </a:r>
            <a:endParaRPr lang="ru-RU" sz="36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ПРАВОВОГО КЛУБА СТАРШЕКЛАССНИКОВ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424" y="2541099"/>
            <a:ext cx="55680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ликвидация правовой безграмотности </a:t>
            </a:r>
            <a:r>
              <a:rPr lang="ru-RU" sz="4400" dirty="0">
                <a:latin typeface="Arial Narrow" panose="020B0606020202030204" pitchFamily="34" charset="0"/>
              </a:rPr>
              <a:t>среди старшего звена общеобразовательных учреждений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58" y="2070784"/>
            <a:ext cx="4446567" cy="44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675" y="340649"/>
            <a:ext cx="7729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ЗАДАЧИ</a:t>
            </a:r>
            <a:endParaRPr lang="ru-RU" sz="44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ПРАВОВОГО КЛУБА СТАРШЕКЛАССНИКОВ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9783" y="3029347"/>
            <a:ext cx="5152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повышение правовой культуры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4153" y="4640828"/>
            <a:ext cx="7109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подготовка к олимпиадам, проводимых нашим институтом и  другими высшими учебными заведениями города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44" y="2567442"/>
            <a:ext cx="1477809" cy="14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25" y="4766615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01675" y="340649"/>
            <a:ext cx="7729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ЗАНЯТИЯ</a:t>
            </a:r>
            <a:endParaRPr lang="ru-RU" sz="44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ПРАВОВОГО КЛУБА СТАРШЕКЛАССНИКОВ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423" y="1861830"/>
            <a:ext cx="398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D23A2D"/>
                </a:solidFill>
                <a:latin typeface="Arial Black" panose="020B0A04020102020204" pitchFamily="34" charset="0"/>
              </a:rPr>
              <a:t>12</a:t>
            </a:r>
            <a:endParaRPr lang="ru-RU" sz="54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0599" y="2718930"/>
            <a:ext cx="1575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занятий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3" name="Стрелка: вниз 2"/>
          <p:cNvSpPr/>
          <p:nvPr/>
        </p:nvSpPr>
        <p:spPr>
          <a:xfrm>
            <a:off x="2700850" y="3265740"/>
            <a:ext cx="510394" cy="923330"/>
          </a:xfrm>
          <a:prstGeom prst="downArrow">
            <a:avLst/>
          </a:prstGeom>
          <a:solidFill>
            <a:srgbClr val="D23A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1870" y="4259729"/>
            <a:ext cx="4268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получение знаний в различных отраслях права, умение аргументированно выстраивать свои мысли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465592" y="1267084"/>
            <a:ext cx="3752333" cy="4323832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655" y="2139208"/>
            <a:ext cx="3372937" cy="3416776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1675" y="340649"/>
            <a:ext cx="7729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ЗАНЯТИЯ</a:t>
            </a:r>
            <a:endParaRPr lang="ru-RU" sz="44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ПРАВОВОГО КЛУБА СТАРШЕКЛАССНИКОВ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4" y="2009633"/>
            <a:ext cx="4034620" cy="423774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236" y="2009902"/>
            <a:ext cx="3363073" cy="4237473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41" y="2052664"/>
            <a:ext cx="3565285" cy="4194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675" y="340649"/>
            <a:ext cx="77293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rgbClr val="D23A2D"/>
                </a:solidFill>
                <a:latin typeface="Arial Black" panose="020B0A04020102020204" pitchFamily="34" charset="0"/>
              </a:rPr>
              <a:t>РЕЗУЛЬТАТЫ </a:t>
            </a:r>
            <a:r>
              <a:rPr lang="ru-RU" sz="3600" b="1" dirty="0">
                <a:solidFill>
                  <a:srgbClr val="D23A2D"/>
                </a:solidFill>
                <a:latin typeface="Arial Black" panose="020B0A04020102020204" pitchFamily="34" charset="0"/>
              </a:rPr>
              <a:t>деятельности</a:t>
            </a:r>
            <a:endParaRPr lang="ru-RU" sz="38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ПРАВОВОГО КЛУБА СТАРШЕКЛАССНИКОВ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0629" y="2325496"/>
            <a:ext cx="671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более 30 выпускников клуба ежегодно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6092" y="3621579"/>
            <a:ext cx="6972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налаженное взаимодействие между студентами и учениками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  <a:endParaRPr lang="ru-RU" dirty="0">
                <a:latin typeface="Arial Black" panose="020B0A04020102020204" pitchFamily="34" charset="0"/>
              </a:endParaRP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66329" y="5508146"/>
            <a:ext cx="707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успешное поступление в ОИ (ф) МГЮА 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2" y="1873450"/>
            <a:ext cx="1600438" cy="1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07" y="3294680"/>
            <a:ext cx="1737852" cy="17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33" y="4972738"/>
            <a:ext cx="1413387" cy="14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WPS Presentation</Application>
  <PresentationFormat>Широкоэкранный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Arial Black</vt:lpstr>
      <vt:lpstr>Arial Narrow</vt:lpstr>
      <vt:lpstr>Microsoft YaHei</vt:lpstr>
      <vt:lpstr>Arial Unicode MS</vt:lpstr>
      <vt:lpstr>Calibri Light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oKSZueva</cp:lastModifiedBy>
  <cp:revision>19</cp:revision>
  <dcterms:created xsi:type="dcterms:W3CDTF">2022-08-25T10:43:00Z</dcterms:created>
  <dcterms:modified xsi:type="dcterms:W3CDTF">2024-10-14T10:40:10Z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03EDB6DE48264618B5713D8A4BDA2C1D_13</vt:lpwstr>
  </property>
  <property fmtid="{D5CDD505-2E9C-101B-9397-08002B2CF9AE}" pid="3" name="KSOProductBuildVer">
    <vt:lpwstr>1049-12.2.0.18283</vt:lpwstr>
  </property>
</Properties>
</file>