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097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1"/>
    <a:srgbClr val="F0EE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65"/>
  </p:normalViewPr>
  <p:slideViewPr>
    <p:cSldViewPr snapToGrid="0">
      <p:cViewPr varScale="1">
        <p:scale>
          <a:sx n="114" d="100"/>
          <a:sy n="114" d="100"/>
        </p:scale>
        <p:origin x="4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240A65-5EDB-2B3D-065C-7D6933FB2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CB6ED7A-6719-34A4-C67F-A18C289C32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21EFF0D-D8BA-770F-2E1D-172E2D837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0879D2-42AD-F8A2-A68D-42C04AC4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6750B2-074D-9E21-F79C-1AB1DBFC2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23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8063FB-46FC-93FD-B9A2-CA220AA0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16351D-286B-E58B-616D-F8A44AD8A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C73D1D-7541-8A93-AC17-15C5DB739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A04153-16B6-49E9-6FE4-8D7907339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0305A5F-C896-524A-CC76-6A3538EFB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16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FFF3BCB-FDA4-417A-7B9D-6BF916DD57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D663F50-6443-E8AA-75BF-AD9B5309D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BC8C2B-4905-5C8A-FED1-8AEAF99EC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2007E3-4ED8-0A29-B51A-C67C1F228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C38CBF-20B4-2E3B-9687-A2FE5B72E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75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241243-6819-EC38-EFDA-63B35F71A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AB12AC-D737-6A09-BA04-6C4C1A950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E72277-3CAC-843B-6BC4-C261077A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7A5348-6813-46F8-5700-05611D822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7DDCF6B-E140-05CB-DF50-062586680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17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E1A210-5A0D-4C0D-8B15-9705BF6EB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E9440D-668F-CC8B-B190-5A3A4FE9C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C4DB73-3DEE-D69A-6B83-AA913B4A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150E78-8BE7-92F1-7D7D-7EB14A15F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753D3E-6404-BB7D-4203-C0A75B508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95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3834FB-B6A6-0F4B-B696-5B77FC8F7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B1554D-4AD1-5C62-44D6-DC59AF92CA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A1B937-B89E-37EA-5186-13E9AED7D9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3A7F745-F93D-D522-D52C-130F15AF4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BFBB4F-D9BD-29FB-DE20-1685225B9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66B352-C26F-F223-A287-A323D1439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146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B6EB0D-62E1-596C-5F7B-B069B45D8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CED41E9-50F2-2C3A-B1E0-4DF7C0B0F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0F25CFB-A76C-6362-EB1E-E376DFA2F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265628D-F3E9-2AAB-1B20-1A066B086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F7BB62B-B4C0-448E-1856-4087E3045C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CCF6285-5EAC-1A9F-36E5-59DD0C7F6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FE7B06-17D5-C4D5-3705-B73DA898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425F263-3D8E-3706-EC73-401BB002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88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74C36E-E2FF-B733-729C-9B7EF309A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B5BDE99-EAAE-6092-E73F-E3763D4F0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2FBA34-FC9B-EAE6-96F5-C180BE2F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1ECF9CA-FB30-4515-04F2-E849C3764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55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62C3736-F9A3-2696-C686-717625D55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E4A3248-4FB9-727E-575D-576EFC2B5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8AE7FB-92D6-6D06-E0A8-E08617F7B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2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758B7-751E-C59B-AE54-82443E3CF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D3C303-DB1E-266D-C328-F81C22A70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3CB7D2F-D934-738B-D32E-8124EDD8E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38FE60-07FA-37FC-D3F6-B2D86BE40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4BBC33-AF78-4388-1149-BBA0E4E9C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18933F9-01CE-03B4-F47F-8A2C75571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048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23F5D5-8D7E-D86B-0E98-DEB7D00ADC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C470715-5993-A272-497A-8FA5486D8F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BFCF48-600B-3CFB-4D3C-4BC8960F3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D81F9B-2309-EAEA-7E68-6A1339B96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4E22DAC-9669-DA3E-1EBD-27F4C6C83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480266C-2AEB-AE7E-850D-4C1B329E1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711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0597F3-03B8-6077-D2B2-3FC2201A0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90FE36-86CF-620D-5438-6FB6D8EB6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DEDF6E-7B80-8549-CDF7-B2BDCC336F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2B3C5-53F0-E749-AD84-0CD098C4C5AB}" type="datetimeFigureOut">
              <a:rPr lang="ru-RU" smtClean="0"/>
              <a:t>06.06.2024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D36A2B-671C-1B4B-1BBF-E6B03D920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B628D62-EC31-630C-EF5B-4298CAF6C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9E528-AB89-004D-91A6-2EC2874BD5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6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98" r:id="rId1"/>
    <p:sldLayoutId id="2147485099" r:id="rId2"/>
    <p:sldLayoutId id="2147485100" r:id="rId3"/>
    <p:sldLayoutId id="2147485101" r:id="rId4"/>
    <p:sldLayoutId id="2147485102" r:id="rId5"/>
    <p:sldLayoutId id="2147485103" r:id="rId6"/>
    <p:sldLayoutId id="2147485104" r:id="rId7"/>
    <p:sldLayoutId id="2147485105" r:id="rId8"/>
    <p:sldLayoutId id="2147485106" r:id="rId9"/>
    <p:sldLayoutId id="2147485107" r:id="rId10"/>
    <p:sldLayoutId id="21474851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7699" y="451556"/>
            <a:ext cx="9689190" cy="33189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kern="1800" dirty="0">
                <a:solidFill>
                  <a:srgbClr val="A2000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APPLE CHANCERY" panose="03020702040506060504" pitchFamily="66" charset="-79"/>
              </a:rPr>
              <a:t>М</a:t>
            </a:r>
            <a:r>
              <a:rPr lang="ru-RU" sz="3600" b="1" kern="1800" dirty="0">
                <a:solidFill>
                  <a:srgbClr val="A200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PPLE CHANCERY" panose="03020702040506060504" pitchFamily="66" charset="-79"/>
              </a:rPr>
              <a:t>агистерская программа</a:t>
            </a:r>
            <a:br>
              <a:rPr lang="ru-RU" sz="3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ple Chancery" panose="03020702040506060504" pitchFamily="66" charset="-79"/>
              </a:rPr>
            </a:br>
            <a:r>
              <a:rPr lang="ru-RU" sz="4400" b="1" kern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PPLE CHANCERY" panose="03020702040506060504" pitchFamily="66" charset="-79"/>
              </a:rPr>
              <a:t> «</a:t>
            </a:r>
            <a:r>
              <a:rPr lang="ru-RU" sz="4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PPLE CHANCERY" panose="03020702040506060504" pitchFamily="66" charset="-79"/>
              </a:rPr>
              <a:t>Правовое сопровождение бизнеса (бизнес-юрист)</a:t>
            </a:r>
            <a:r>
              <a:rPr lang="ru-RU" sz="4400" b="1" kern="18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PPLE CHANCERY" panose="03020702040506060504" pitchFamily="66" charset="-79"/>
              </a:rPr>
              <a:t>»</a:t>
            </a:r>
            <a:r>
              <a:rPr lang="ru-RU" sz="4400" dirty="0">
                <a:effectLst/>
                <a:latin typeface="Times New Roman" panose="02020603050405020304" pitchFamily="18" charset="0"/>
                <a:cs typeface="Apple Chancery" panose="03020702040506060504" pitchFamily="66" charset="-79"/>
              </a:rPr>
              <a:t> </a:t>
            </a:r>
            <a:endParaRPr lang="ru-RU" sz="4400" dirty="0">
              <a:latin typeface="Times New Roman" panose="02020603050405020304" pitchFamily="18" charset="0"/>
              <a:cs typeface="Apple Chancery" panose="03020702040506060504" pitchFamily="66" charset="-79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FA146B4-FB06-1ED5-5A01-F23986B38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57778" y="4346222"/>
            <a:ext cx="9381066" cy="2114726"/>
          </a:xfrm>
        </p:spPr>
        <p:txBody>
          <a:bodyPr/>
          <a:lstStyle/>
          <a:p>
            <a:r>
              <a:rPr lang="ru-RU" dirty="0">
                <a:solidFill>
                  <a:srgbClr val="A200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подготовки: 40.04.01 Юриспруденция</a:t>
            </a:r>
          </a:p>
          <a:p>
            <a:r>
              <a:rPr lang="ru-RU" sz="3200" dirty="0">
                <a:solidFill>
                  <a:srgbClr val="A200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предпринимательского и </a:t>
            </a:r>
            <a:r>
              <a:rPr lang="ru-RU" sz="3200" dirty="0" err="1">
                <a:solidFill>
                  <a:srgbClr val="A200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природоресурсного</a:t>
            </a:r>
            <a:r>
              <a:rPr lang="ru-RU" sz="3200" dirty="0">
                <a:solidFill>
                  <a:srgbClr val="A200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права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DCCA253-B579-E5D6-83AF-B9215B53E9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" y="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26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00" y="406400"/>
            <a:ext cx="5312275" cy="203200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0C6DA427-FAD1-D98D-F9D7-365A893112E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6449" r="6449"/>
          <a:stretch>
            <a:fillRect/>
          </a:stretch>
        </p:blipFill>
        <p:spPr>
          <a:xfrm>
            <a:off x="7439025" y="609600"/>
            <a:ext cx="4752975" cy="4367213"/>
          </a:xfrm>
        </p:spPr>
      </p:pic>
      <p:sp>
        <p:nvSpPr>
          <p:cNvPr id="8" name="Текст 7">
            <a:extLst>
              <a:ext uri="{FF2B5EF4-FFF2-40B4-BE49-F238E27FC236}">
                <a16:creationId xmlns:a16="http://schemas.microsoft.com/office/drawing/2014/main" id="{5571011E-4B07-B7C7-5954-659D2A715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53833" y="609601"/>
            <a:ext cx="4966140" cy="5983110"/>
          </a:xfrm>
        </p:spPr>
        <p:txBody>
          <a:bodyPr>
            <a:normAutofit/>
          </a:bodyPr>
          <a:lstStyle/>
          <a:p>
            <a:pPr algn="just"/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Магистерская программа </a:t>
            </a:r>
            <a:r>
              <a:rPr lang="ru-RU" sz="28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Правовое сопровождение бизнеса (бизнес-юрист)</a:t>
            </a:r>
            <a:r>
              <a:rPr lang="ru-RU" sz="2800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800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ориентирована в первую очередь на студентов, нацеленных на карьерный рост в государственных и частных компаниях, а также в органах государственной власти и местного самоуправления, и направлена на подготовку высококвалифицированных юристов, обеспечивающих юридическое сопровождение. </a:t>
            </a:r>
            <a:endParaRPr lang="ru-RU" sz="280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50B4D8F-8655-3ED4-0D6B-1B1A51E46A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09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00" y="406400"/>
            <a:ext cx="5312275" cy="203200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571011E-4B07-B7C7-5954-659D2A715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53833" y="406400"/>
            <a:ext cx="4966140" cy="6186311"/>
          </a:xfrm>
        </p:spPr>
        <p:txBody>
          <a:bodyPr>
            <a:noAutofit/>
          </a:bodyPr>
          <a:lstStyle/>
          <a:p>
            <a:pPr indent="450215" algn="just">
              <a:lnSpc>
                <a:spcPct val="100000"/>
              </a:lnSpc>
            </a:pPr>
            <a:r>
              <a:rPr lang="ru-RU" sz="2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ждет студентов на этой программе?</a:t>
            </a:r>
            <a:endParaRPr lang="ru-RU" sz="2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0000"/>
              </a:lnSpc>
            </a:pP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Надежная траектория становления высококвалифицированных юристов широкого профиля в сфере предпринимательства, чьи навыки и умения отвечают динамично изменяющимся требованиям на современном рынке труда и международному уровню профессионального бизнес-образования.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2CF9E6-F532-7556-BD51-4B1CDD45ADF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641" r="2641"/>
          <a:stretch>
            <a:fillRect/>
          </a:stretch>
        </p:blipFill>
        <p:spPr>
          <a:xfrm>
            <a:off x="7419975" y="609600"/>
            <a:ext cx="4664075" cy="4873625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E25E95-03EF-98CF-95A4-97A37AAEF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0" y="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66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00" y="406400"/>
            <a:ext cx="5312275" cy="203200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571011E-4B07-B7C7-5954-659D2A715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53833" y="406400"/>
            <a:ext cx="4966140" cy="6186311"/>
          </a:xfrm>
        </p:spPr>
        <p:txBody>
          <a:bodyPr>
            <a:noAutofit/>
          </a:bodyPr>
          <a:lstStyle/>
          <a:p>
            <a:pPr indent="450215" algn="just">
              <a:lnSpc>
                <a:spcPct val="100000"/>
              </a:lnSpc>
            </a:pPr>
            <a:r>
              <a:rPr lang="ru-RU" sz="28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Преимущества: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комплексное содержание, междисциплинарный и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межкафедральный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подход; выстраивание индивидуальной образовательной траектории, </a:t>
            </a:r>
            <a:r>
              <a:rPr lang="ru-RU" sz="2800" kern="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профилизация</a:t>
            </a:r>
            <a:r>
              <a:rPr lang="ru-RU" sz="2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привлечение к преподаванию практикующих юристов; обеспечение специально подготовленной учебной и монографической литературой; использование электронных образовательных ресурсов.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977BE446-A411-F7D0-7E2A-40DD219AA0E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963" r="1963"/>
          <a:stretch>
            <a:fillRect/>
          </a:stretch>
        </p:blipFill>
        <p:spPr>
          <a:xfrm>
            <a:off x="7419973" y="406400"/>
            <a:ext cx="4704206" cy="4732759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8F01E26-0706-64A8-F41D-023CF05382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2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00" y="0"/>
            <a:ext cx="5312275" cy="45719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571011E-4B07-B7C7-5954-659D2A715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7063" y="91439"/>
            <a:ext cx="5162910" cy="6720841"/>
          </a:xfrm>
        </p:spPr>
        <p:txBody>
          <a:bodyPr>
            <a:noAutofit/>
          </a:bodyPr>
          <a:lstStyle/>
          <a:p>
            <a:pPr indent="450215" algn="just">
              <a:lnSpc>
                <a:spcPct val="100000"/>
              </a:lnSpc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Чему научится студент на этой программе?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Анализировать проблемные ситуации в сфере предпринимательства на основе системного подхода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Разрабатывать бизнес-проекты и управлять ими на всех этапах жизненного цикла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Организовывать работу команды и руководить ею для достижения поставленной бизнес-цели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Определять и реализовывать приоритеты собственной деятельности, выстраивать гибкую профессиональную траекторию развития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Предлагать оптимальные варианты решения нестандартных правоприменительных ситуаций на основе критического анализа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Осуществлять подготовку экспертных юридических заключений по предпринимательской проблематике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0000"/>
              </a:lnSpc>
              <a:buFontTx/>
              <a:buChar char="-"/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Толковать и квалифицированно применять акты предпринимательского законодательства</a:t>
            </a: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A2000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многому другому!</a:t>
            </a:r>
            <a:endParaRPr lang="ru-RU" sz="1800" kern="100" dirty="0">
              <a:solidFill>
                <a:srgbClr val="A2000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AD0110-0A44-9062-8322-D35C6D2A3B3E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9526" r="9526"/>
          <a:stretch>
            <a:fillRect/>
          </a:stretch>
        </p:blipFill>
        <p:spPr>
          <a:xfrm>
            <a:off x="7419975" y="609600"/>
            <a:ext cx="4652963" cy="4873625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B58C0DB-AC7E-EEA0-CB38-91B330619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17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00" y="0"/>
            <a:ext cx="5312275" cy="45719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571011E-4B07-B7C7-5954-659D2A715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7063" y="91439"/>
            <a:ext cx="5162910" cy="6720841"/>
          </a:xfrm>
        </p:spPr>
        <p:txBody>
          <a:bodyPr>
            <a:noAutofit/>
          </a:bodyPr>
          <a:lstStyle/>
          <a:p>
            <a:pPr indent="450215" algn="just">
              <a:lnSpc>
                <a:spcPct val="100000"/>
              </a:lnSpc>
            </a:pPr>
            <a:r>
              <a:rPr lang="ru-RU" sz="18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Какие уникальные дисциплины предлагает эта программа?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Административная ответственность в области предпринимательской деятельности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Антикризисное управление и банкротство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Антикриминальная безопасность предпринимательской деятельности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Государственное регулирование и саморегулирование предпринимательской деятельности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Инвестиционное право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Информационное обеспечение предпринимательской деятельности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Коммерческие корпорации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Криминалистическое сопровождение предпринимательской деятельности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Налогообложение бизнеса</a:t>
            </a:r>
            <a:endParaRPr lang="ru-RU" sz="18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0000"/>
              </a:lnSpc>
            </a:pPr>
            <a:r>
              <a:rPr lang="ru-RU" sz="1800" kern="0" dirty="0">
                <a:solidFill>
                  <a:srgbClr val="A2000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многие другие!</a:t>
            </a:r>
            <a:endParaRPr lang="ru-RU" sz="1800" kern="100" dirty="0">
              <a:solidFill>
                <a:srgbClr val="A2000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00B19D0-68DD-F972-F9DF-7D5D510FDD7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347" r="25347"/>
          <a:stretch>
            <a:fillRect/>
          </a:stretch>
        </p:blipFill>
        <p:spPr>
          <a:xfrm>
            <a:off x="7419975" y="223838"/>
            <a:ext cx="4664075" cy="4719637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2B96E6F-F770-0C49-A095-6A2487BC5F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22859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67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00" y="0"/>
            <a:ext cx="5312275" cy="45719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571011E-4B07-B7C7-5954-659D2A715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7063" y="315913"/>
            <a:ext cx="5162910" cy="6496367"/>
          </a:xfrm>
        </p:spPr>
        <p:txBody>
          <a:bodyPr>
            <a:noAutofit/>
          </a:bodyPr>
          <a:lstStyle/>
          <a:p>
            <a:pPr indent="450215" algn="just">
              <a:lnSpc>
                <a:spcPct val="100000"/>
              </a:lnSpc>
            </a:pPr>
            <a:r>
              <a:rPr lang="ru-RU" sz="2400" b="1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Где обучающиеся проходят практику?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itchFamily="2" charset="2"/>
              <a:buChar char=""/>
            </a:pPr>
            <a:r>
              <a:rPr lang="ru-RU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Крупные коммерческие компании, банки и страховые компании, собственный бизнес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itchFamily="2" charset="2"/>
              <a:buChar char=""/>
            </a:pPr>
            <a:r>
              <a:rPr lang="ru-RU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Саморегулируемые организации, институты развития, федеральные и региональные органы исполнительной власти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buFont typeface="Symbol" pitchFamily="2" charset="2"/>
              <a:buChar char=""/>
            </a:pPr>
            <a:r>
              <a:rPr lang="ru-RU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Арбитражные суды всех уровней, адвокатские образования и юридические фирмы, государственные корпорации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5E74022-56B1-EFEB-926F-855B08BECD9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036" r="11036"/>
          <a:stretch>
            <a:fillRect/>
          </a:stretch>
        </p:blipFill>
        <p:spPr>
          <a:xfrm>
            <a:off x="7419975" y="315913"/>
            <a:ext cx="4652963" cy="4873625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C6BE56D-588E-FAC7-B19B-5DBCC75741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00" y="0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288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00" y="0"/>
            <a:ext cx="5312275" cy="45719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571011E-4B07-B7C7-5954-659D2A715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57063" y="844372"/>
            <a:ext cx="5162910" cy="5967908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r>
              <a:rPr lang="ru-RU" sz="24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Научные руководители: 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Ефимцева Т.В. - </a:t>
            </a:r>
            <a:r>
              <a:rPr lang="ru-RU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д.ю.н</a:t>
            </a: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Захарова А.Э. - </a:t>
            </a:r>
            <a:r>
              <a:rPr lang="ru-RU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Кузьмина М.В. - </a:t>
            </a:r>
            <a:r>
              <a:rPr lang="ru-RU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Толочкова Н.Г. - </a:t>
            </a:r>
            <a:r>
              <a:rPr lang="ru-RU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</a:pP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Чашкин П.В. - </a:t>
            </a:r>
            <a:r>
              <a:rPr lang="ru-RU" sz="2400" b="1" kern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к.ю.н</a:t>
            </a:r>
            <a:r>
              <a:rPr lang="ru-RU" sz="2400" b="1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., доцент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1530FAC4-C24F-6D3F-BE7C-ABDFA6EB75A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984" b="984"/>
          <a:stretch>
            <a:fillRect/>
          </a:stretch>
        </p:blipFill>
        <p:spPr>
          <a:xfrm>
            <a:off x="7419975" y="315913"/>
            <a:ext cx="4629150" cy="5205412"/>
          </a:xfr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BF7CE2E-F858-528B-07A8-8FE13307B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" y="22859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39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7A8A54-260A-374B-6B68-8068E35A0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7700" y="0"/>
            <a:ext cx="5312275" cy="45719"/>
          </a:xfrm>
        </p:spPr>
        <p:txBody>
          <a:bodyPr>
            <a:noAutofit/>
          </a:bodyPr>
          <a:lstStyle/>
          <a:p>
            <a:pPr indent="450215" algn="just">
              <a:lnSpc>
                <a:spcPct val="150000"/>
              </a:lnSpc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5571011E-4B07-B7C7-5954-659D2A715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951544" y="1180040"/>
            <a:ext cx="8356922" cy="5266690"/>
          </a:xfrm>
        </p:spPr>
        <p:txBody>
          <a:bodyPr>
            <a:noAutofit/>
          </a:bodyPr>
          <a:lstStyle/>
          <a:p>
            <a:pPr indent="450215" algn="just">
              <a:lnSpc>
                <a:spcPct val="100000"/>
              </a:lnSpc>
            </a:pP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Выпускники, освоившие программу </a:t>
            </a:r>
            <a:r>
              <a:rPr lang="ru-RU" sz="2400" b="1" kern="0" dirty="0">
                <a:solidFill>
                  <a:srgbClr val="A200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kern="100" dirty="0">
                <a:solidFill>
                  <a:srgbClr val="A2000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Правовое сопровождение бизнеса (бизнес-юрист)»</a:t>
            </a:r>
            <a:r>
              <a:rPr lang="ru-RU" sz="24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всегда востребованы и способны сделать удачную карьеру в качестве ведущих экспертов и руководителей в государственных и частных компаниях, в органах публичной власти, в органах местного самоуправления.</a:t>
            </a:r>
          </a:p>
          <a:p>
            <a:pPr indent="450215" algn="just">
              <a:lnSpc>
                <a:spcPct val="100000"/>
              </a:lnSpc>
            </a:pPr>
            <a:endParaRPr lang="ru-RU" sz="2400" kern="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00000"/>
              </a:lnSpc>
            </a:pPr>
            <a:r>
              <a:rPr lang="ru-RU" sz="360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Будем рады видеть вас на программе </a:t>
            </a:r>
            <a:r>
              <a:rPr lang="ru-RU" sz="3600" b="1" kern="0" dirty="0">
                <a:solidFill>
                  <a:srgbClr val="A2000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b="1" kern="100" dirty="0">
                <a:solidFill>
                  <a:srgbClr val="A2000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Правовое сопровождение бизнеса (бизнес-юрист)»!</a:t>
            </a:r>
            <a:endParaRPr lang="ru-RU" sz="3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6CDB86AA-4ABB-2CEB-C5F4-CD5E0FC872A6}"/>
              </a:ext>
            </a:extLst>
          </p:cNvPr>
          <p:cNvSpPr/>
          <p:nvPr/>
        </p:nvSpPr>
        <p:spPr>
          <a:xfrm>
            <a:off x="-1" y="0"/>
            <a:ext cx="2107701" cy="6858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EB9B4A6-076F-75E3-1ACE-4B62C1489A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107701" cy="2114727"/>
          </a:xfrm>
          <a:prstGeom prst="rect">
            <a:avLst/>
          </a:prstGeom>
          <a:solidFill>
            <a:srgbClr val="F0EEE4"/>
          </a:solidFill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192AD68-7737-35F8-87F2-1FFEB2B9301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0520" b="10520"/>
          <a:stretch>
            <a:fillRect/>
          </a:stretch>
        </p:blipFill>
        <p:spPr>
          <a:xfrm>
            <a:off x="-1" y="22859"/>
            <a:ext cx="2107701" cy="2114727"/>
          </a:xfrm>
        </p:spPr>
      </p:pic>
    </p:spTree>
    <p:extLst>
      <p:ext uri="{BB962C8B-B14F-4D97-AF65-F5344CB8AC3E}">
        <p14:creationId xmlns:p14="http://schemas.microsoft.com/office/powerpoint/2010/main" val="25900583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441</Words>
  <Application>Microsoft Office PowerPoint</Application>
  <PresentationFormat>Широкоэкранный</PresentationFormat>
  <Paragraphs>40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Тема Office</vt:lpstr>
      <vt:lpstr>Магистерская программа  «Правовое сопровождение бизнеса (бизнес-юрист)»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Магистерская программа  «Правовое сопровождение бизнеса (бизнес-юрист)»</dc:title>
  <dc:creator>Мария Кузьмина</dc:creator>
  <cp:lastModifiedBy>Зуева Кристина Сергеевна</cp:lastModifiedBy>
  <cp:revision>11</cp:revision>
  <dcterms:created xsi:type="dcterms:W3CDTF">2023-06-26T14:12:14Z</dcterms:created>
  <dcterms:modified xsi:type="dcterms:W3CDTF">2024-06-06T04:30:10Z</dcterms:modified>
</cp:coreProperties>
</file>