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3661" r:id="rId1"/>
  </p:sldMasterIdLst>
  <p:notesMasterIdLst>
    <p:notesMasterId r:id="rId11"/>
  </p:notesMasterIdLst>
  <p:sldIdLst>
    <p:sldId id="327" r:id="rId2"/>
    <p:sldId id="297" r:id="rId3"/>
    <p:sldId id="351" r:id="rId4"/>
    <p:sldId id="352" r:id="rId5"/>
    <p:sldId id="300" r:id="rId6"/>
    <p:sldId id="336" r:id="rId7"/>
    <p:sldId id="340" r:id="rId8"/>
    <p:sldId id="353" r:id="rId9"/>
    <p:sldId id="341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D7CD"/>
    <a:srgbClr val="8D6B62"/>
    <a:srgbClr val="260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14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023C37-41C5-40AC-A250-1F028CB3EA2C}" type="datetimeFigureOut">
              <a:rPr lang="ru-RU" smtClean="0"/>
              <a:pPr/>
              <a:t>16.09.2024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B876C7-2ABC-4B45-9CE6-D4E3305965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12915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532A19-D794-4E46-B837-C9166A754FD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42590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532A19-D794-4E46-B837-C9166A754FD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42590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532A19-D794-4E46-B837-C9166A754FD8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16597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532A19-D794-4E46-B837-C9166A754FD8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16597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532A19-D794-4E46-B837-C9166A754FD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42590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532A19-D794-4E46-B837-C9166A754FD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42590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532A19-D794-4E46-B837-C9166A754FD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42590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6503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42176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010261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1796819"/>
            <a:ext cx="4065600" cy="278430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4063200" y="1796819"/>
            <a:ext cx="4065600" cy="278430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8126400" y="1796819"/>
            <a:ext cx="4065600" cy="278430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719800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4159552" y="322345"/>
            <a:ext cx="3840000" cy="201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Rectangle 8"/>
          <p:cNvSpPr/>
          <p:nvPr userDrawn="1"/>
        </p:nvSpPr>
        <p:spPr>
          <a:xfrm flipH="1">
            <a:off x="219843" y="303106"/>
            <a:ext cx="3840000" cy="6232549"/>
          </a:xfrm>
          <a:prstGeom prst="rect">
            <a:avLst/>
          </a:prstGeom>
          <a:solidFill>
            <a:schemeClr val="accent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sp>
        <p:nvSpPr>
          <p:cNvPr id="10" name="Rectangle 9"/>
          <p:cNvSpPr/>
          <p:nvPr userDrawn="1"/>
        </p:nvSpPr>
        <p:spPr>
          <a:xfrm flipH="1">
            <a:off x="8092717" y="303106"/>
            <a:ext cx="3840000" cy="6232549"/>
          </a:xfrm>
          <a:prstGeom prst="rect">
            <a:avLst/>
          </a:prstGeom>
          <a:solidFill>
            <a:schemeClr val="accent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4159552" y="2421000"/>
            <a:ext cx="3840000" cy="201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4159552" y="4519655"/>
            <a:ext cx="3840000" cy="201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413441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 flipH="1"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9153539" h="5143500">
                <a:moveTo>
                  <a:pt x="8820472" y="267494"/>
                </a:moveTo>
                <a:lnTo>
                  <a:pt x="8820472" y="4948014"/>
                </a:lnTo>
                <a:lnTo>
                  <a:pt x="5553076" y="4948014"/>
                </a:lnTo>
                <a:lnTo>
                  <a:pt x="5553076" y="267494"/>
                </a:lnTo>
                <a:close/>
                <a:moveTo>
                  <a:pt x="9153539" y="0"/>
                </a:moveTo>
                <a:lnTo>
                  <a:pt x="0" y="0"/>
                </a:lnTo>
                <a:lnTo>
                  <a:pt x="0" y="5143500"/>
                </a:lnTo>
                <a:lnTo>
                  <a:pt x="9153539" y="5143500"/>
                </a:lnTo>
                <a:close/>
              </a:path>
            </a:pathLst>
          </a:custGeom>
          <a:solidFill>
            <a:schemeClr val="accent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5280587" y="356659"/>
            <a:ext cx="4392149" cy="20162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9744629" y="2468893"/>
            <a:ext cx="2016000" cy="20162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7656736" y="4581128"/>
            <a:ext cx="4103893" cy="20162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5280587" y="2468893"/>
            <a:ext cx="2304256" cy="412845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7" hasCustomPrompt="1"/>
          </p:nvPr>
        </p:nvSpPr>
        <p:spPr>
          <a:xfrm>
            <a:off x="7656736" y="2468132"/>
            <a:ext cx="2016000" cy="20162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idx="18" hasCustomPrompt="1"/>
          </p:nvPr>
        </p:nvSpPr>
        <p:spPr>
          <a:xfrm>
            <a:off x="9744629" y="356659"/>
            <a:ext cx="2016000" cy="20162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177395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pes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12347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Fully Editable Shapes</a:t>
            </a:r>
          </a:p>
        </p:txBody>
      </p:sp>
    </p:spTree>
    <p:extLst>
      <p:ext uri="{BB962C8B-B14F-4D97-AF65-F5344CB8AC3E}">
        <p14:creationId xmlns:p14="http://schemas.microsoft.com/office/powerpoint/2010/main" val="28513971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11" name="Rounded Rectangle 10"/>
          <p:cNvSpPr/>
          <p:nvPr userDrawn="1"/>
        </p:nvSpPr>
        <p:spPr>
          <a:xfrm>
            <a:off x="472011" y="1508786"/>
            <a:ext cx="3799787" cy="4865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sp>
        <p:nvSpPr>
          <p:cNvPr id="17" name="Rounded Rectangle 16"/>
          <p:cNvSpPr/>
          <p:nvPr userDrawn="1"/>
        </p:nvSpPr>
        <p:spPr>
          <a:xfrm>
            <a:off x="709243" y="1796667"/>
            <a:ext cx="144693" cy="4320631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>
              <a:solidFill>
                <a:schemeClr val="bg1"/>
              </a:solidFill>
            </a:endParaRPr>
          </a:p>
        </p:txBody>
      </p:sp>
      <p:sp>
        <p:nvSpPr>
          <p:cNvPr id="18" name="Half Frame 17"/>
          <p:cNvSpPr/>
          <p:nvPr userDrawn="1"/>
        </p:nvSpPr>
        <p:spPr>
          <a:xfrm rot="5400000">
            <a:off x="3456857" y="1650935"/>
            <a:ext cx="669775" cy="669775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66178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4101075"/>
            <a:ext cx="12192000" cy="2304256"/>
          </a:xfrm>
          <a:prstGeom prst="rect">
            <a:avLst/>
          </a:prstGeom>
          <a:gradFill flip="none" rotWithShape="1">
            <a:gsLst>
              <a:gs pos="20000">
                <a:srgbClr val="FFFFFF">
                  <a:alpha val="90000"/>
                </a:srgbClr>
              </a:gs>
              <a:gs pos="0">
                <a:schemeClr val="bg1">
                  <a:alpha val="0"/>
                </a:schemeClr>
              </a:gs>
              <a:gs pos="80000">
                <a:schemeClr val="bg1">
                  <a:alpha val="90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4393435"/>
            <a:ext cx="12192000" cy="816000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4800" b="1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>
                <a:ea typeface="+mn-ea"/>
              </a:rPr>
              <a:t>FREE PPT TEMPLATES</a:t>
            </a:r>
            <a:endParaRPr lang="en-US" altLang="ko-KR" b="1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-197" y="5226891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867" b="0" baseline="0">
                <a:solidFill>
                  <a:schemeClr val="accent1"/>
                </a:solidFill>
                <a:latin typeface="+mn-lt"/>
                <a:cs typeface="Arial" pitchFamily="34" charset="0"/>
              </a:defRPr>
            </a:lvl1pPr>
          </a:lstStyle>
          <a:p>
            <a:pPr>
              <a:spcBef>
                <a:spcPts val="0"/>
              </a:spcBef>
              <a:defRPr/>
            </a:pPr>
            <a:r>
              <a:rPr lang="en-US" altLang="ko-KR" sz="1867" b="1" dirty="0"/>
              <a:t>INSERT THE TITLE OF YOUR PRESENTATION HERE</a:t>
            </a:r>
            <a:endParaRPr lang="en-US" altLang="ko-KR" sz="1867" dirty="0"/>
          </a:p>
        </p:txBody>
      </p:sp>
    </p:spTree>
    <p:extLst>
      <p:ext uri="{BB962C8B-B14F-4D97-AF65-F5344CB8AC3E}">
        <p14:creationId xmlns:p14="http://schemas.microsoft.com/office/powerpoint/2010/main" val="3740601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 flipH="1">
            <a:off x="0" y="0"/>
            <a:ext cx="4271797" cy="6858000"/>
          </a:xfrm>
          <a:prstGeom prst="rect">
            <a:avLst/>
          </a:prstGeom>
          <a:solidFill>
            <a:schemeClr val="accent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</p:spTree>
    <p:extLst>
      <p:ext uri="{BB962C8B-B14F-4D97-AF65-F5344CB8AC3E}">
        <p14:creationId xmlns:p14="http://schemas.microsoft.com/office/powerpoint/2010/main" val="25753171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3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5052014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3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6" name="Rectangle 5"/>
          <p:cNvSpPr/>
          <p:nvPr userDrawn="1"/>
        </p:nvSpPr>
        <p:spPr>
          <a:xfrm flipH="1">
            <a:off x="0" y="4965171"/>
            <a:ext cx="12192000" cy="1892829"/>
          </a:xfrm>
          <a:prstGeom prst="rect">
            <a:avLst/>
          </a:prstGeom>
          <a:solidFill>
            <a:schemeClr val="accent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sp>
        <p:nvSpPr>
          <p:cNvPr id="7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5184280" y="4053450"/>
            <a:ext cx="1823441" cy="1823441"/>
          </a:xfrm>
          <a:prstGeom prst="ellipse">
            <a:avLst/>
          </a:pr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941066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42176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010261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17803" y="1988840"/>
            <a:ext cx="3395381" cy="412845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4397227" y="1988840"/>
            <a:ext cx="3395381" cy="412845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8176651" y="1988840"/>
            <a:ext cx="3395381" cy="412845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658370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42176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010261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8" name="Rectangle 7"/>
          <p:cNvSpPr/>
          <p:nvPr userDrawn="1"/>
        </p:nvSpPr>
        <p:spPr>
          <a:xfrm flipH="1">
            <a:off x="0" y="3072342"/>
            <a:ext cx="12192000" cy="1892829"/>
          </a:xfrm>
          <a:prstGeom prst="rect">
            <a:avLst/>
          </a:prstGeom>
          <a:solidFill>
            <a:schemeClr val="accent3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pic>
        <p:nvPicPr>
          <p:cNvPr id="10" name="Picture 2" descr="D:\Fullppt\PNG이미지\핸드폰2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4507" y="2030428"/>
            <a:ext cx="3744416" cy="4534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5007370" y="2214625"/>
            <a:ext cx="2159479" cy="33357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90189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12192000" cy="412845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6672064" y="2372882"/>
            <a:ext cx="4267241" cy="32140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42413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42176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010261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2309596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 flipH="1">
            <a:off x="6480043" y="1508787"/>
            <a:ext cx="5711957" cy="3840427"/>
          </a:xfrm>
          <a:prstGeom prst="rect">
            <a:avLst/>
          </a:prstGeom>
          <a:solidFill>
            <a:schemeClr val="accent3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sp>
        <p:nvSpPr>
          <p:cNvPr id="8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7110272" y="0"/>
            <a:ext cx="4451499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389084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microsoft.com/office/2007/relationships/hdphoto" Target="../media/hdphoto1.wdp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7" cstate="print">
            <a:alphaModFix amt="9000"/>
            <a:lum/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rightnessContrast bright="-7000" contrast="-1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9730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</p:sldLayoutIdLst>
  <p:txStyles>
    <p:titleStyle>
      <a:lvl1pPr algn="ctr" defTabSz="1219170" rtl="0" eaLnBrk="1" latinLnBrk="1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1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1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1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1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94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7000" contrast="-1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" y="4023939"/>
            <a:ext cx="12196497" cy="2423917"/>
          </a:xfrm>
        </p:spPr>
        <p:txBody>
          <a:bodyPr/>
          <a:lstStyle/>
          <a:p>
            <a:r>
              <a:rPr lang="ru-RU" altLang="ko-KR" sz="5333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맑은 고딕" pitchFamily="50" charset="-127"/>
              </a:rPr>
              <a:t>Кутафинская олимпиада школьников по праву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" y="284888"/>
            <a:ext cx="12196496" cy="400110"/>
          </a:xfrm>
          <a:prstGeom prst="rect">
            <a:avLst/>
          </a:prstGeom>
          <a:solidFill>
            <a:srgbClr val="FFFCFB">
              <a:alpha val="80000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ru-RU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맑은 고딕" pitchFamily="50" charset="-127"/>
              </a:rPr>
              <a:t>Оренбургский институт (филиал) Университета МГЮА имени О.Е</a:t>
            </a:r>
            <a:r>
              <a:rPr lang="ru-RU" altLang="ko-KR" sz="2000" b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맑은 고딕" pitchFamily="50" charset="-127"/>
              </a:rPr>
              <a:t>.  Кутафина</a:t>
            </a:r>
            <a:endParaRPr lang="ru-RU" altLang="ko-KR" sz="20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  <a:ea typeface="맑은 고딕" pitchFamily="50" charset="-127"/>
            </a:endParaRPr>
          </a:p>
        </p:txBody>
      </p:sp>
      <p:sp>
        <p:nvSpPr>
          <p:cNvPr id="8" name="Rectangle 3"/>
          <p:cNvSpPr/>
          <p:nvPr/>
        </p:nvSpPr>
        <p:spPr>
          <a:xfrm>
            <a:off x="3983765" y="284887"/>
            <a:ext cx="6384032" cy="13893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pic>
        <p:nvPicPr>
          <p:cNvPr id="9" name="Рисунок 8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1471" y="917061"/>
            <a:ext cx="517091" cy="460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2474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7"/>
          <p:cNvSpPr txBox="1">
            <a:spLocks/>
          </p:cNvSpPr>
          <p:nvPr/>
        </p:nvSpPr>
        <p:spPr>
          <a:xfrm>
            <a:off x="0" y="1898690"/>
            <a:ext cx="12192882" cy="1664001"/>
          </a:xfrm>
          <a:prstGeom prst="rect">
            <a:avLst/>
          </a:prstGeom>
          <a:solidFill>
            <a:schemeClr val="bg1">
              <a:alpha val="62000"/>
            </a:schemeClr>
          </a:solidFill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04792" indent="-304792" algn="just" defTabSz="1219170">
              <a:buFont typeface="Arial" pitchFamily="34" charset="0"/>
              <a:buAutoNum type="arabicParenR"/>
            </a:pPr>
            <a:endParaRPr lang="ru-RU" sz="1600" b="1" dirty="0">
              <a:solidFill>
                <a:srgbClr val="B22600">
                  <a:lumMod val="50000"/>
                </a:srgbClr>
              </a:solidFill>
              <a:latin typeface="Georgia" panose="02040502050405020303" pitchFamily="18" charset="0"/>
              <a:cs typeface="Arial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-882" y="423620"/>
            <a:ext cx="12194755" cy="407677"/>
          </a:xfrm>
          <a:prstGeom prst="rect">
            <a:avLst/>
          </a:prstGeom>
          <a:solidFill>
            <a:schemeClr val="bg1">
              <a:alpha val="49000"/>
            </a:schemeClr>
          </a:solidFill>
        </p:spPr>
        <p:txBody>
          <a:bodyPr wrap="square">
            <a:spAutoFit/>
          </a:bodyPr>
          <a:lstStyle/>
          <a:p>
            <a:pPr algn="ctr" defTabSz="1219170" latinLnBrk="1"/>
            <a:endParaRPr lang="en-US" sz="1867" b="1" dirty="0">
              <a:solidFill>
                <a:srgbClr val="B22600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  <a:cs typeface="Arial" pitchFamily="34" charset="0"/>
            </a:endParaRPr>
          </a:p>
        </p:txBody>
      </p:sp>
      <p:sp>
        <p:nvSpPr>
          <p:cNvPr id="15" name="Text Placeholder 17"/>
          <p:cNvSpPr txBox="1">
            <a:spLocks/>
          </p:cNvSpPr>
          <p:nvPr/>
        </p:nvSpPr>
        <p:spPr>
          <a:xfrm>
            <a:off x="0" y="270469"/>
            <a:ext cx="12191999" cy="685496"/>
          </a:xfrm>
          <a:prstGeom prst="rect">
            <a:avLst/>
          </a:prstGeom>
          <a:solidFill>
            <a:schemeClr val="accent6">
              <a:lumMod val="50000"/>
              <a:alpha val="14000"/>
            </a:schemeClr>
          </a:solidFill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609585" algn="ctr" defTabSz="1219170">
              <a:spcBef>
                <a:spcPts val="0"/>
              </a:spcBef>
              <a:buNone/>
            </a:pPr>
            <a:r>
              <a:rPr lang="ru-RU" sz="2800" b="1" dirty="0">
                <a:solidFill>
                  <a:srgbClr val="B22600">
                    <a:lumMod val="50000"/>
                  </a:srgbClr>
                </a:solidFill>
                <a:latin typeface="Georgia" panose="02040502050405020303" pitchFamily="18" charset="0"/>
                <a:cs typeface="Arial" pitchFamily="34" charset="0"/>
              </a:rPr>
              <a:t>Кутафинская олимпиада школьников по праву</a:t>
            </a:r>
          </a:p>
        </p:txBody>
      </p:sp>
      <p:sp>
        <p:nvSpPr>
          <p:cNvPr id="37" name="Text Placeholder 18"/>
          <p:cNvSpPr txBox="1">
            <a:spLocks/>
          </p:cNvSpPr>
          <p:nvPr/>
        </p:nvSpPr>
        <p:spPr>
          <a:xfrm>
            <a:off x="914400" y="1416054"/>
            <a:ext cx="10930759" cy="465298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594" indent="-228594" algn="ctr" defTabSz="1219170">
              <a:buNone/>
            </a:pPr>
            <a:r>
              <a:rPr lang="ru-RU" altLang="ko-KR" sz="1800" b="1" dirty="0">
                <a:solidFill>
                  <a:schemeClr val="accent6"/>
                </a:solidFill>
                <a:latin typeface="Georgia" panose="02040502050405020303" pitchFamily="18" charset="0"/>
                <a:cs typeface="Arial" pitchFamily="34" charset="0"/>
              </a:rPr>
              <a:t>Ежегодно </a:t>
            </a:r>
            <a:r>
              <a:rPr lang="ru-RU" altLang="ko-KR" sz="1800" b="1" dirty="0">
                <a:solidFill>
                  <a:srgbClr val="B22600">
                    <a:lumMod val="50000"/>
                  </a:srgbClr>
                </a:solidFill>
                <a:latin typeface="Georgia" panose="02040502050405020303" pitchFamily="18" charset="0"/>
                <a:cs typeface="Arial" pitchFamily="34" charset="0"/>
              </a:rPr>
              <a:t>Московский государственный юридический университет имени О.Е.Кутафина (МГЮА) проводит </a:t>
            </a:r>
            <a:r>
              <a:rPr lang="ru-RU" altLang="ko-KR" sz="1800" b="1" dirty="0">
                <a:solidFill>
                  <a:schemeClr val="accent6"/>
                </a:solidFill>
                <a:latin typeface="Georgia" panose="02040502050405020303" pitchFamily="18" charset="0"/>
                <a:cs typeface="Arial" pitchFamily="34" charset="0"/>
              </a:rPr>
              <a:t>Кутафинскую олимпиаду школьников по праву</a:t>
            </a:r>
            <a:r>
              <a:rPr lang="ru-RU" altLang="ko-KR" sz="1800" b="1" dirty="0">
                <a:solidFill>
                  <a:srgbClr val="B22600">
                    <a:lumMod val="50000"/>
                  </a:srgbClr>
                </a:solidFill>
                <a:latin typeface="Georgia" panose="02040502050405020303" pitchFamily="18" charset="0"/>
                <a:cs typeface="Arial" pitchFamily="34" charset="0"/>
              </a:rPr>
              <a:t>.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83171" y="2364829"/>
            <a:ext cx="1118300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594" indent="-228594" algn="just" defTabSz="1219170" latinLnBrk="1">
              <a:buFont typeface="Wingdings" pitchFamily="2" charset="2"/>
              <a:buChar char="ü"/>
            </a:pPr>
            <a:r>
              <a:rPr lang="ru-RU" altLang="ko-KR" b="1" dirty="0">
                <a:solidFill>
                  <a:srgbClr val="B22600">
                    <a:lumMod val="50000"/>
                  </a:srgbClr>
                </a:solidFill>
                <a:latin typeface="Georgia" panose="02040502050405020303" pitchFamily="18" charset="0"/>
                <a:cs typeface="Arial" pitchFamily="34" charset="0"/>
              </a:rPr>
              <a:t>Решая тестовые задания, участники должны будут продемонстрировать как знание теории права, так и умение применить эту теорию к практической ситуации.</a:t>
            </a:r>
            <a:br>
              <a:rPr lang="ru-RU" altLang="ko-KR" b="1" dirty="0">
                <a:solidFill>
                  <a:srgbClr val="B22600">
                    <a:lumMod val="50000"/>
                  </a:srgbClr>
                </a:solidFill>
                <a:latin typeface="Georgia" panose="02040502050405020303" pitchFamily="18" charset="0"/>
                <a:cs typeface="Arial" pitchFamily="34" charset="0"/>
              </a:rPr>
            </a:br>
            <a:endParaRPr lang="ru-RU" altLang="ko-KR" b="1" dirty="0">
              <a:solidFill>
                <a:srgbClr val="B22600">
                  <a:lumMod val="50000"/>
                </a:srgbClr>
              </a:solidFill>
              <a:latin typeface="Georgia" panose="02040502050405020303" pitchFamily="18" charset="0"/>
              <a:cs typeface="Arial" pitchFamily="34" charset="0"/>
            </a:endParaRPr>
          </a:p>
          <a:p>
            <a:pPr marL="228594" indent="-228594" algn="just" defTabSz="1219170" latinLnBrk="1">
              <a:buFont typeface="Wingdings" pitchFamily="2" charset="2"/>
              <a:buChar char="ü"/>
            </a:pPr>
            <a:r>
              <a:rPr lang="ru-RU" altLang="ko-KR" b="1" dirty="0">
                <a:solidFill>
                  <a:srgbClr val="B22600">
                    <a:lumMod val="50000"/>
                  </a:srgbClr>
                </a:solidFill>
                <a:latin typeface="Georgia" panose="02040502050405020303" pitchFamily="18" charset="0"/>
                <a:cs typeface="Arial" pitchFamily="34" charset="0"/>
              </a:rPr>
              <a:t>В Кутафинской олимпиаде школьников по праву принимают участие учащиеся 8-11 классов общеобразовательных учреждений, осваивающие общеобразовательные программы среднего (полного) общего образования.</a:t>
            </a:r>
            <a:br>
              <a:rPr lang="ru-RU" altLang="ko-KR" b="1" dirty="0">
                <a:solidFill>
                  <a:srgbClr val="B22600">
                    <a:lumMod val="50000"/>
                  </a:srgbClr>
                </a:solidFill>
                <a:latin typeface="Georgia" panose="02040502050405020303" pitchFamily="18" charset="0"/>
                <a:cs typeface="Arial" pitchFamily="34" charset="0"/>
              </a:rPr>
            </a:br>
            <a:endParaRPr lang="ru-RU" altLang="ko-KR" b="1" dirty="0">
              <a:solidFill>
                <a:srgbClr val="B22600">
                  <a:lumMod val="50000"/>
                </a:srgbClr>
              </a:solidFill>
              <a:latin typeface="Georgia" panose="02040502050405020303" pitchFamily="18" charset="0"/>
              <a:cs typeface="Arial" pitchFamily="34" charset="0"/>
            </a:endParaRPr>
          </a:p>
          <a:p>
            <a:pPr marL="228594" indent="-228594" algn="just" defTabSz="1219170" latinLnBrk="1">
              <a:buFont typeface="Wingdings" pitchFamily="2" charset="2"/>
              <a:buChar char="ü"/>
            </a:pPr>
            <a:r>
              <a:rPr lang="ru-RU" altLang="ko-KR" b="1" dirty="0">
                <a:solidFill>
                  <a:srgbClr val="B22600">
                    <a:lumMod val="50000"/>
                  </a:srgbClr>
                </a:solidFill>
                <a:latin typeface="Georgia" panose="02040502050405020303" pitchFamily="18" charset="0"/>
                <a:cs typeface="Arial" pitchFamily="34" charset="0"/>
              </a:rPr>
              <a:t>Победителям и призерам Кутафинской олимпиады школьников предоставляются льготы при поступлении в высшие учебные заведения.</a:t>
            </a:r>
          </a:p>
          <a:p>
            <a:pPr algn="just" defTabSz="1219170" latinLnBrk="1"/>
            <a:endParaRPr lang="en-US" altLang="ko-KR" sz="1400" b="1" dirty="0">
              <a:solidFill>
                <a:srgbClr val="B22600">
                  <a:lumMod val="50000"/>
                </a:srgbClr>
              </a:solidFill>
              <a:latin typeface="Georgia" panose="02040502050405020303" pitchFamily="18" charset="0"/>
              <a:cs typeface="Arial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" y="6243283"/>
            <a:ext cx="12191999" cy="461665"/>
          </a:xfrm>
          <a:prstGeom prst="rect">
            <a:avLst/>
          </a:prstGeom>
          <a:solidFill>
            <a:schemeClr val="accent6">
              <a:lumMod val="50000"/>
              <a:alpha val="10000"/>
            </a:schemeClr>
          </a:solidFill>
        </p:spPr>
        <p:txBody>
          <a:bodyPr wrap="square" rtlCol="0">
            <a:spAutoFit/>
          </a:bodyPr>
          <a:lstStyle/>
          <a:p>
            <a:pPr indent="609585" algn="just" defTabSz="1219170" latinLnBrk="1"/>
            <a:r>
              <a:rPr lang="ru-RU" altLang="ko-KR" sz="1200" b="1" i="1" dirty="0">
                <a:solidFill>
                  <a:srgbClr val="B22600">
                    <a:lumMod val="50000"/>
                  </a:srgbClr>
                </a:solidFill>
                <a:latin typeface="Georgia" panose="02040502050405020303" pitchFamily="18" charset="0"/>
                <a:cs typeface="Arial" pitchFamily="34" charset="0"/>
              </a:rPr>
              <a:t>Приказом Министерства науки и высшего образования Российской Федерации от 30.08.2019 года № 658 «Об утверждении перечня олимпиад школьников и их уровней на 2019/20 учебный год» Кутафинской олимпиаде школьников по праву присвоен I уровень.</a:t>
            </a:r>
            <a:endParaRPr lang="en-US" altLang="ko-KR" sz="1200" b="1" i="1" dirty="0">
              <a:solidFill>
                <a:srgbClr val="B22600">
                  <a:lumMod val="50000"/>
                </a:srgbClr>
              </a:solidFill>
              <a:latin typeface="Georgia" panose="02040502050405020303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14284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7"/>
          <p:cNvSpPr txBox="1">
            <a:spLocks/>
          </p:cNvSpPr>
          <p:nvPr/>
        </p:nvSpPr>
        <p:spPr>
          <a:xfrm>
            <a:off x="0" y="1898690"/>
            <a:ext cx="12192882" cy="1664001"/>
          </a:xfrm>
          <a:prstGeom prst="rect">
            <a:avLst/>
          </a:prstGeom>
          <a:solidFill>
            <a:schemeClr val="bg1">
              <a:alpha val="62000"/>
            </a:schemeClr>
          </a:solidFill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04792" indent="-304792" algn="just" defTabSz="1219170">
              <a:buFont typeface="Arial" pitchFamily="34" charset="0"/>
              <a:buAutoNum type="arabicParenR"/>
            </a:pPr>
            <a:endParaRPr lang="ru-RU" sz="1600" b="1" dirty="0">
              <a:solidFill>
                <a:srgbClr val="B22600">
                  <a:lumMod val="50000"/>
                </a:srgbClr>
              </a:solidFill>
              <a:latin typeface="Georgia" panose="02040502050405020303" pitchFamily="18" charset="0"/>
              <a:cs typeface="Arial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-882" y="423620"/>
            <a:ext cx="12194755" cy="407677"/>
          </a:xfrm>
          <a:prstGeom prst="rect">
            <a:avLst/>
          </a:prstGeom>
          <a:solidFill>
            <a:schemeClr val="bg1">
              <a:alpha val="49000"/>
            </a:schemeClr>
          </a:solidFill>
        </p:spPr>
        <p:txBody>
          <a:bodyPr wrap="square">
            <a:spAutoFit/>
          </a:bodyPr>
          <a:lstStyle/>
          <a:p>
            <a:pPr algn="ctr" defTabSz="1219170" latinLnBrk="1"/>
            <a:endParaRPr lang="en-US" sz="1867" b="1" dirty="0">
              <a:solidFill>
                <a:srgbClr val="B22600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  <a:cs typeface="Arial" pitchFamily="34" charset="0"/>
            </a:endParaRPr>
          </a:p>
        </p:txBody>
      </p:sp>
      <p:sp>
        <p:nvSpPr>
          <p:cNvPr id="15" name="Text Placeholder 17"/>
          <p:cNvSpPr txBox="1">
            <a:spLocks/>
          </p:cNvSpPr>
          <p:nvPr/>
        </p:nvSpPr>
        <p:spPr>
          <a:xfrm>
            <a:off x="0" y="270469"/>
            <a:ext cx="12191999" cy="685496"/>
          </a:xfrm>
          <a:prstGeom prst="rect">
            <a:avLst/>
          </a:prstGeom>
          <a:solidFill>
            <a:schemeClr val="accent6">
              <a:lumMod val="50000"/>
              <a:alpha val="14000"/>
            </a:schemeClr>
          </a:solidFill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609585" algn="ctr" defTabSz="1219170">
              <a:spcBef>
                <a:spcPts val="0"/>
              </a:spcBef>
              <a:buNone/>
            </a:pPr>
            <a:r>
              <a:rPr lang="ru-RU" sz="2800" b="1" dirty="0">
                <a:solidFill>
                  <a:srgbClr val="B22600">
                    <a:lumMod val="50000"/>
                  </a:srgbClr>
                </a:solidFill>
                <a:latin typeface="Georgia" panose="02040502050405020303" pitchFamily="18" charset="0"/>
                <a:cs typeface="Arial" pitchFamily="34" charset="0"/>
              </a:rPr>
              <a:t>Кутафинская олимпиада школьников по праву</a:t>
            </a:r>
          </a:p>
        </p:txBody>
      </p:sp>
      <p:sp>
        <p:nvSpPr>
          <p:cNvPr id="37" name="Text Placeholder 18"/>
          <p:cNvSpPr txBox="1">
            <a:spLocks/>
          </p:cNvSpPr>
          <p:nvPr/>
        </p:nvSpPr>
        <p:spPr>
          <a:xfrm>
            <a:off x="914400" y="1416054"/>
            <a:ext cx="10930759" cy="465298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594" indent="-228594" algn="ctr" defTabSz="1219170">
              <a:buNone/>
            </a:pPr>
            <a:endParaRPr lang="ru-RU" altLang="ko-KR" sz="1800" b="1" dirty="0">
              <a:solidFill>
                <a:srgbClr val="B22600">
                  <a:lumMod val="50000"/>
                </a:srgbClr>
              </a:solidFill>
              <a:latin typeface="Georgia" panose="02040502050405020303" pitchFamily="18" charset="0"/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6BEE351-0513-41D8-B466-41B496F8B19A}"/>
              </a:ext>
            </a:extLst>
          </p:cNvPr>
          <p:cNvSpPr txBox="1"/>
          <p:nvPr/>
        </p:nvSpPr>
        <p:spPr>
          <a:xfrm>
            <a:off x="536895" y="4311941"/>
            <a:ext cx="10435905" cy="13422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0" name="Text Placeholder 18"/>
          <p:cNvSpPr txBox="1">
            <a:spLocks/>
          </p:cNvSpPr>
          <p:nvPr/>
        </p:nvSpPr>
        <p:spPr>
          <a:xfrm>
            <a:off x="515008" y="3226675"/>
            <a:ext cx="11282856" cy="1250731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594" indent="-228594" algn="ctr" defTabSz="1219170">
              <a:buNone/>
            </a:pPr>
            <a:r>
              <a:rPr lang="ru-RU" altLang="ko-KR" sz="1800" b="1" dirty="0">
                <a:solidFill>
                  <a:srgbClr val="B22600">
                    <a:lumMod val="50000"/>
                  </a:srgbClr>
                </a:solidFill>
                <a:latin typeface="Georgia" panose="02040502050405020303" pitchFamily="18" charset="0"/>
                <a:cs typeface="Arial" pitchFamily="34" charset="0"/>
              </a:rPr>
              <a:t>Участие в заключительном этапе олимпиады дает </a:t>
            </a:r>
            <a:r>
              <a:rPr lang="ru-RU" altLang="ko-KR" sz="1800" b="1" dirty="0">
                <a:solidFill>
                  <a:schemeClr val="accent6"/>
                </a:solidFill>
                <a:latin typeface="Georgia" panose="02040502050405020303" pitchFamily="18" charset="0"/>
                <a:cs typeface="Arial" pitchFamily="34" charset="0"/>
              </a:rPr>
              <a:t>гарантированное преимущество </a:t>
            </a:r>
            <a:r>
              <a:rPr lang="ru-RU" altLang="ko-KR" sz="1800" b="1" dirty="0">
                <a:solidFill>
                  <a:srgbClr val="B22600">
                    <a:lumMod val="50000"/>
                  </a:srgbClr>
                </a:solidFill>
                <a:latin typeface="Georgia" panose="02040502050405020303" pitchFamily="18" charset="0"/>
                <a:cs typeface="Arial" pitchFamily="34" charset="0"/>
              </a:rPr>
              <a:t>при поступлении на направления подготовки (специальности), соответствующие профилю Олимпиады</a:t>
            </a:r>
            <a:r>
              <a:rPr lang="en-US" altLang="ko-KR" sz="1800" b="1" dirty="0">
                <a:solidFill>
                  <a:srgbClr val="B22600">
                    <a:lumMod val="50000"/>
                  </a:srgbClr>
                </a:solidFill>
                <a:latin typeface="Georgia" panose="02040502050405020303" pitchFamily="18" charset="0"/>
                <a:cs typeface="Arial" pitchFamily="34" charset="0"/>
              </a:rPr>
              <a:t>,</a:t>
            </a:r>
            <a:r>
              <a:rPr lang="ru-RU" altLang="ko-KR" sz="1800" b="1" dirty="0">
                <a:solidFill>
                  <a:srgbClr val="B22600">
                    <a:lumMod val="50000"/>
                  </a:srgbClr>
                </a:solidFill>
                <a:latin typeface="Georgia" panose="02040502050405020303" pitchFamily="18" charset="0"/>
                <a:cs typeface="Arial" pitchFamily="34" charset="0"/>
              </a:rPr>
              <a:t> в Московскую государственную юридическую академию имени О. Е. </a:t>
            </a:r>
            <a:r>
              <a:rPr lang="ru-RU" altLang="ko-KR" sz="1800" b="1" dirty="0" err="1">
                <a:solidFill>
                  <a:srgbClr val="B22600">
                    <a:lumMod val="50000"/>
                  </a:srgbClr>
                </a:solidFill>
                <a:latin typeface="Georgia" panose="02040502050405020303" pitchFamily="18" charset="0"/>
                <a:cs typeface="Arial" pitchFamily="34" charset="0"/>
              </a:rPr>
              <a:t>Кутафина</a:t>
            </a:r>
            <a:r>
              <a:rPr lang="ru-RU" altLang="ko-KR" sz="1800" b="1" dirty="0">
                <a:solidFill>
                  <a:srgbClr val="B22600">
                    <a:lumMod val="50000"/>
                  </a:srgbClr>
                </a:solidFill>
                <a:latin typeface="Georgia" panose="02040502050405020303" pitchFamily="18" charset="0"/>
                <a:cs typeface="Arial" pitchFamily="34" charset="0"/>
              </a:rPr>
              <a:t> (МГЮА)</a:t>
            </a:r>
            <a:r>
              <a:rPr lang="en-US" altLang="ko-KR" sz="1800" b="1" dirty="0">
                <a:solidFill>
                  <a:srgbClr val="B22600">
                    <a:lumMod val="50000"/>
                  </a:srgbClr>
                </a:solidFill>
                <a:latin typeface="Georgia" panose="02040502050405020303" pitchFamily="18" charset="0"/>
                <a:cs typeface="Arial" pitchFamily="34" charset="0"/>
              </a:rPr>
              <a:t>,</a:t>
            </a:r>
            <a:r>
              <a:rPr lang="ru-RU" altLang="ko-KR" sz="1800" b="1" dirty="0">
                <a:solidFill>
                  <a:srgbClr val="B22600">
                    <a:lumMod val="50000"/>
                  </a:srgbClr>
                </a:solidFill>
                <a:latin typeface="Georgia" panose="02040502050405020303" pitchFamily="18" charset="0"/>
                <a:cs typeface="Arial" pitchFamily="34" charset="0"/>
              </a:rPr>
              <a:t> ее филиалы</a:t>
            </a:r>
            <a:r>
              <a:rPr lang="en-US" altLang="ko-KR" sz="1800" b="1" dirty="0">
                <a:solidFill>
                  <a:srgbClr val="B22600">
                    <a:lumMod val="50000"/>
                  </a:srgbClr>
                </a:solidFill>
                <a:latin typeface="Georgia" panose="02040502050405020303" pitchFamily="18" charset="0"/>
                <a:cs typeface="Arial" pitchFamily="34" charset="0"/>
              </a:rPr>
              <a:t>,</a:t>
            </a:r>
            <a:r>
              <a:rPr lang="ru-RU" altLang="ko-KR" sz="1800" b="1" dirty="0">
                <a:solidFill>
                  <a:srgbClr val="B22600">
                    <a:lumMod val="50000"/>
                  </a:srgbClr>
                </a:solidFill>
                <a:latin typeface="Georgia" panose="02040502050405020303" pitchFamily="18" charset="0"/>
                <a:cs typeface="Arial" pitchFamily="34" charset="0"/>
              </a:rPr>
              <a:t> а также в университеты-партнеры.</a:t>
            </a:r>
          </a:p>
          <a:p>
            <a:pPr marL="228594" indent="-228594" algn="ctr" defTabSz="1219170">
              <a:buNone/>
            </a:pPr>
            <a:endParaRPr lang="ru-RU" altLang="ko-KR" sz="1800" b="1" dirty="0">
              <a:solidFill>
                <a:srgbClr val="B22600">
                  <a:lumMod val="50000"/>
                </a:srgbClr>
              </a:solidFill>
              <a:latin typeface="Georgia" panose="02040502050405020303" pitchFamily="18" charset="0"/>
              <a:cs typeface="Arial" pitchFamily="34" charset="0"/>
            </a:endParaRPr>
          </a:p>
          <a:p>
            <a:pPr marL="228594" indent="-228594" algn="just" defTabSz="1219170">
              <a:buNone/>
            </a:pPr>
            <a:r>
              <a:rPr lang="ru-RU" altLang="ko-KR" sz="1800" b="1" dirty="0">
                <a:solidFill>
                  <a:srgbClr val="B22600">
                    <a:lumMod val="50000"/>
                  </a:srgbClr>
                </a:solidFill>
                <a:latin typeface="Georgia" panose="02040502050405020303" pitchFamily="18" charset="0"/>
                <a:cs typeface="Arial" pitchFamily="34" charset="0"/>
              </a:rPr>
              <a:t>— зачисление </a:t>
            </a:r>
            <a:r>
              <a:rPr lang="ru-RU" altLang="ko-KR" sz="1800" b="1" dirty="0">
                <a:solidFill>
                  <a:schemeClr val="accent6"/>
                </a:solidFill>
                <a:latin typeface="Georgia" panose="02040502050405020303" pitchFamily="18" charset="0"/>
                <a:cs typeface="Arial" pitchFamily="34" charset="0"/>
              </a:rPr>
              <a:t>без вступительных испытаний</a:t>
            </a:r>
            <a:r>
              <a:rPr lang="ru-RU" altLang="ko-KR" sz="1800" b="1" dirty="0">
                <a:solidFill>
                  <a:srgbClr val="B22600">
                    <a:lumMod val="50000"/>
                  </a:srgbClr>
                </a:solidFill>
                <a:latin typeface="Georgia" panose="02040502050405020303" pitchFamily="18" charset="0"/>
                <a:cs typeface="Arial" pitchFamily="34" charset="0"/>
              </a:rPr>
              <a:t>;</a:t>
            </a:r>
          </a:p>
          <a:p>
            <a:pPr marL="228594" indent="-228594" algn="just" defTabSz="1219170">
              <a:buNone/>
            </a:pPr>
            <a:r>
              <a:rPr lang="ru-RU" altLang="ko-KR" sz="1800" b="1" dirty="0">
                <a:solidFill>
                  <a:srgbClr val="B22600">
                    <a:lumMod val="50000"/>
                  </a:srgbClr>
                </a:solidFill>
                <a:latin typeface="Georgia" panose="02040502050405020303" pitchFamily="18" charset="0"/>
                <a:cs typeface="Arial" pitchFamily="34" charset="0"/>
              </a:rPr>
              <a:t>— </a:t>
            </a:r>
            <a:r>
              <a:rPr lang="ru-RU" altLang="ko-KR" sz="1800" b="1" dirty="0">
                <a:solidFill>
                  <a:schemeClr val="accent6"/>
                </a:solidFill>
                <a:latin typeface="Georgia" panose="02040502050405020303" pitchFamily="18" charset="0"/>
                <a:cs typeface="Arial" pitchFamily="34" charset="0"/>
              </a:rPr>
              <a:t>максимальный балл ЕГЭ</a:t>
            </a:r>
            <a:r>
              <a:rPr lang="ru-RU" altLang="ko-KR" sz="1800" b="1" dirty="0">
                <a:solidFill>
                  <a:srgbClr val="B22600">
                    <a:lumMod val="50000"/>
                  </a:srgbClr>
                </a:solidFill>
                <a:latin typeface="Georgia" panose="02040502050405020303" pitchFamily="18" charset="0"/>
                <a:cs typeface="Arial" pitchFamily="34" charset="0"/>
              </a:rPr>
              <a:t> по предмету, соответствующему профилю олимпиады;</a:t>
            </a:r>
          </a:p>
          <a:p>
            <a:pPr marL="228594" indent="-228594" algn="just" defTabSz="1219170">
              <a:buNone/>
            </a:pPr>
            <a:r>
              <a:rPr lang="ru-RU" altLang="ko-KR" sz="1800" b="1" dirty="0">
                <a:solidFill>
                  <a:srgbClr val="B22600">
                    <a:lumMod val="50000"/>
                  </a:srgbClr>
                </a:solidFill>
                <a:latin typeface="Georgia" panose="02040502050405020303" pitchFamily="18" charset="0"/>
                <a:cs typeface="Arial" pitchFamily="34" charset="0"/>
              </a:rPr>
              <a:t>— </a:t>
            </a:r>
            <a:r>
              <a:rPr lang="ru-RU" altLang="ko-KR" sz="1800" b="1" dirty="0">
                <a:solidFill>
                  <a:schemeClr val="accent6"/>
                </a:solidFill>
                <a:latin typeface="Georgia" panose="02040502050405020303" pitchFamily="18" charset="0"/>
                <a:cs typeface="Arial" pitchFamily="34" charset="0"/>
              </a:rPr>
              <a:t>дополнительные баллы </a:t>
            </a:r>
            <a:r>
              <a:rPr lang="ru-RU" altLang="ko-KR" sz="1800" b="1" dirty="0">
                <a:solidFill>
                  <a:srgbClr val="B22600">
                    <a:lumMod val="50000"/>
                  </a:srgbClr>
                </a:solidFill>
                <a:latin typeface="Georgia" panose="02040502050405020303" pitchFamily="18" charset="0"/>
                <a:cs typeface="Arial" pitchFamily="34" charset="0"/>
              </a:rPr>
              <a:t>при поступлении;</a:t>
            </a:r>
          </a:p>
          <a:p>
            <a:pPr marL="228594" indent="-228594" algn="just" defTabSz="1219170">
              <a:buNone/>
            </a:pPr>
            <a:r>
              <a:rPr lang="ru-RU" altLang="ko-KR" sz="1800" b="1" dirty="0">
                <a:solidFill>
                  <a:srgbClr val="B22600">
                    <a:lumMod val="50000"/>
                  </a:srgbClr>
                </a:solidFill>
                <a:latin typeface="Georgia" panose="02040502050405020303" pitchFamily="18" charset="0"/>
                <a:cs typeface="Arial" pitchFamily="34" charset="0"/>
              </a:rPr>
              <a:t>— победители и призеры из </a:t>
            </a:r>
            <a:r>
              <a:rPr lang="ru-RU" altLang="ko-KR" sz="1800" b="1" dirty="0" err="1">
                <a:solidFill>
                  <a:srgbClr val="B22600">
                    <a:lumMod val="50000"/>
                  </a:srgbClr>
                </a:solidFill>
                <a:latin typeface="Georgia" panose="02040502050405020303" pitchFamily="18" charset="0"/>
                <a:cs typeface="Arial" pitchFamily="34" charset="0"/>
              </a:rPr>
              <a:t>невыпускных</a:t>
            </a:r>
            <a:r>
              <a:rPr lang="ru-RU" altLang="ko-KR" sz="1800" b="1" dirty="0">
                <a:solidFill>
                  <a:srgbClr val="B22600">
                    <a:lumMod val="50000"/>
                  </a:srgbClr>
                </a:solidFill>
                <a:latin typeface="Georgia" panose="02040502050405020303" pitchFamily="18" charset="0"/>
                <a:cs typeface="Arial" pitchFamily="34" charset="0"/>
              </a:rPr>
              <a:t> классов в следующем учебном году получают </a:t>
            </a:r>
            <a:r>
              <a:rPr lang="ru-RU" altLang="ko-KR" sz="1800" b="1" dirty="0">
                <a:solidFill>
                  <a:schemeClr val="accent6"/>
                </a:solidFill>
                <a:latin typeface="Georgia" panose="02040502050405020303" pitchFamily="18" charset="0"/>
                <a:cs typeface="Arial" pitchFamily="34" charset="0"/>
              </a:rPr>
              <a:t>право принять участие сразу в заключительном этапе</a:t>
            </a:r>
            <a:r>
              <a:rPr lang="ru-RU" altLang="ko-KR" sz="1800" b="1" dirty="0">
                <a:solidFill>
                  <a:srgbClr val="B22600">
                    <a:lumMod val="50000"/>
                  </a:srgbClr>
                </a:solidFill>
                <a:latin typeface="Georgia" panose="02040502050405020303" pitchFamily="18" charset="0"/>
                <a:cs typeface="Arial" pitchFamily="34" charset="0"/>
              </a:rPr>
              <a:t>.</a:t>
            </a:r>
          </a:p>
          <a:p>
            <a:pPr marL="228594" indent="-228594" algn="just" defTabSz="1219170">
              <a:buNone/>
            </a:pPr>
            <a:endParaRPr lang="ru-RU" altLang="ko-KR" sz="1800" b="1" dirty="0">
              <a:solidFill>
                <a:srgbClr val="B22600">
                  <a:lumMod val="50000"/>
                </a:srgbClr>
              </a:solidFill>
              <a:latin typeface="Georgia" panose="02040502050405020303" pitchFamily="18" charset="0"/>
              <a:cs typeface="Arial" pitchFamily="34" charset="0"/>
            </a:endParaRPr>
          </a:p>
          <a:p>
            <a:pPr marL="228594" indent="-228594" algn="just" defTabSz="1219170">
              <a:buNone/>
            </a:pPr>
            <a:r>
              <a:rPr lang="ru-RU" altLang="ko-KR" sz="1800" b="1" dirty="0">
                <a:solidFill>
                  <a:srgbClr val="B22600">
                    <a:lumMod val="50000"/>
                  </a:srgbClr>
                </a:solidFill>
                <a:latin typeface="Georgia" panose="02040502050405020303" pitchFamily="18" charset="0"/>
                <a:cs typeface="Arial" pitchFamily="34" charset="0"/>
              </a:rPr>
              <a:t>Участники олимпиады могут получить </a:t>
            </a:r>
            <a:r>
              <a:rPr lang="ru-RU" altLang="ko-KR" sz="1800" b="1" dirty="0">
                <a:solidFill>
                  <a:schemeClr val="accent6"/>
                </a:solidFill>
                <a:latin typeface="Georgia" panose="02040502050405020303" pitchFamily="18" charset="0"/>
                <a:cs typeface="Arial" pitchFamily="34" charset="0"/>
              </a:rPr>
              <a:t>диплом или свидетельство об участии</a:t>
            </a:r>
            <a:r>
              <a:rPr lang="ru-RU" altLang="ko-KR" sz="1800" b="1" dirty="0">
                <a:solidFill>
                  <a:srgbClr val="B22600">
                    <a:lumMod val="50000"/>
                  </a:srgbClr>
                </a:solidFill>
                <a:latin typeface="Georgia" panose="02040502050405020303" pitchFamily="18" charset="0"/>
                <a:cs typeface="Arial" pitchFamily="34" charset="0"/>
              </a:rPr>
              <a:t> в Кутафинской олимпиаде.</a:t>
            </a:r>
          </a:p>
          <a:p>
            <a:pPr marL="228594" indent="-228594" algn="just" defTabSz="1219170">
              <a:buNone/>
            </a:pPr>
            <a:endParaRPr lang="ru-RU" altLang="ko-KR" sz="1800" b="1" dirty="0">
              <a:solidFill>
                <a:srgbClr val="B22600">
                  <a:lumMod val="50000"/>
                </a:srgbClr>
              </a:solidFill>
              <a:latin typeface="Georgia" panose="02040502050405020303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14284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3215680" y="1604797"/>
            <a:ext cx="8732407" cy="4801310"/>
          </a:xfrm>
          <a:prstGeom prst="rect">
            <a:avLst/>
          </a:prstGeom>
          <a:solidFill>
            <a:schemeClr val="bg1">
              <a:alpha val="49000"/>
            </a:schemeClr>
          </a:solidFill>
        </p:spPr>
        <p:txBody>
          <a:bodyPr wrap="square" lIns="121917" tIns="60958" rIns="121917" bIns="60958">
            <a:spAutoFit/>
          </a:bodyPr>
          <a:lstStyle/>
          <a:p>
            <a:pPr algn="ctr"/>
            <a:endParaRPr lang="ru-RU" sz="19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  <a:cs typeface="Arial" pitchFamily="34" charset="0"/>
            </a:endParaRPr>
          </a:p>
          <a:p>
            <a:pPr algn="ctr"/>
            <a:endParaRPr lang="ru-RU" sz="19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  <a:cs typeface="Arial" pitchFamily="34" charset="0"/>
            </a:endParaRPr>
          </a:p>
          <a:p>
            <a:pPr algn="ctr"/>
            <a:endParaRPr lang="ru-RU" sz="19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  <a:cs typeface="Arial" pitchFamily="34" charset="0"/>
            </a:endParaRPr>
          </a:p>
          <a:p>
            <a:pPr algn="ctr"/>
            <a:endParaRPr lang="ru-RU" sz="19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  <a:cs typeface="Arial" pitchFamily="34" charset="0"/>
            </a:endParaRPr>
          </a:p>
          <a:p>
            <a:pPr algn="ctr"/>
            <a:endParaRPr lang="ru-RU" sz="19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  <a:cs typeface="Arial" pitchFamily="34" charset="0"/>
            </a:endParaRPr>
          </a:p>
          <a:p>
            <a:pPr algn="ctr"/>
            <a:endParaRPr lang="ru-RU" sz="19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  <a:cs typeface="Arial" pitchFamily="34" charset="0"/>
            </a:endParaRPr>
          </a:p>
          <a:p>
            <a:pPr algn="ctr"/>
            <a:endParaRPr lang="ru-RU" sz="19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  <a:cs typeface="Arial" pitchFamily="34" charset="0"/>
            </a:endParaRPr>
          </a:p>
          <a:p>
            <a:pPr algn="ctr"/>
            <a:endParaRPr lang="ru-RU" sz="19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  <a:cs typeface="Arial" pitchFamily="34" charset="0"/>
            </a:endParaRPr>
          </a:p>
          <a:p>
            <a:pPr algn="ctr"/>
            <a:endParaRPr lang="ru-RU" sz="19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  <a:cs typeface="Arial" pitchFamily="34" charset="0"/>
            </a:endParaRPr>
          </a:p>
          <a:p>
            <a:pPr algn="ctr"/>
            <a:endParaRPr lang="ru-RU" sz="19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  <a:cs typeface="Arial" pitchFamily="34" charset="0"/>
            </a:endParaRPr>
          </a:p>
          <a:p>
            <a:pPr algn="ctr"/>
            <a:endParaRPr lang="ru-RU" sz="19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  <a:cs typeface="Arial" pitchFamily="34" charset="0"/>
            </a:endParaRPr>
          </a:p>
          <a:p>
            <a:pPr algn="ctr"/>
            <a:endParaRPr lang="ru-RU" sz="19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  <a:cs typeface="Arial" pitchFamily="34" charset="0"/>
            </a:endParaRPr>
          </a:p>
          <a:p>
            <a:pPr algn="ctr"/>
            <a:endParaRPr lang="ru-RU" sz="19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  <a:cs typeface="Arial" pitchFamily="34" charset="0"/>
            </a:endParaRPr>
          </a:p>
          <a:p>
            <a:pPr algn="ctr"/>
            <a:endParaRPr lang="ru-RU" sz="19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  <a:cs typeface="Arial" pitchFamily="34" charset="0"/>
            </a:endParaRPr>
          </a:p>
          <a:p>
            <a:pPr algn="ctr"/>
            <a:endParaRPr lang="ru-RU" sz="19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  <a:cs typeface="Arial" pitchFamily="34" charset="0"/>
            </a:endParaRPr>
          </a:p>
          <a:p>
            <a:pPr algn="ctr"/>
            <a:endParaRPr lang="ru-RU" sz="19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  <a:cs typeface="Arial" pitchFamily="34" charset="0"/>
            </a:endParaRPr>
          </a:p>
        </p:txBody>
      </p:sp>
      <p:sp>
        <p:nvSpPr>
          <p:cNvPr id="13" name="Text Placeholder 17"/>
          <p:cNvSpPr txBox="1">
            <a:spLocks/>
          </p:cNvSpPr>
          <p:nvPr/>
        </p:nvSpPr>
        <p:spPr>
          <a:xfrm>
            <a:off x="2995448" y="1196178"/>
            <a:ext cx="8975835" cy="4149113"/>
          </a:xfrm>
          <a:prstGeom prst="rect">
            <a:avLst/>
          </a:prstGeom>
          <a:solidFill>
            <a:schemeClr val="accent6">
              <a:lumMod val="50000"/>
              <a:alpha val="14000"/>
            </a:schemeClr>
          </a:solidFill>
        </p:spPr>
        <p:txBody>
          <a:bodyPr lIns="121917" tIns="60958" rIns="121917" bIns="60958"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04792" indent="-304792" algn="just">
              <a:buAutoNum type="arabicParenR"/>
            </a:pPr>
            <a:endParaRPr lang="ru-RU" altLang="ko-KR" sz="1700" b="1" dirty="0">
              <a:solidFill>
                <a:schemeClr val="accent6">
                  <a:lumMod val="50000"/>
                </a:schemeClr>
              </a:solidFill>
              <a:latin typeface="Georgia" panose="02040502050405020303" pitchFamily="18" charset="0"/>
              <a:cs typeface="Arial" pitchFamily="34" charset="0"/>
            </a:endParaRPr>
          </a:p>
          <a:p>
            <a:pPr marL="228594" indent="-228594" algn="just" defTabSz="1219170">
              <a:buFont typeface="Wingdings" panose="05000000000000000000" pitchFamily="2" charset="2"/>
              <a:buChar char="ü"/>
            </a:pPr>
            <a:r>
              <a:rPr lang="ru-RU" altLang="ko-KR" sz="1800" b="1" dirty="0">
                <a:solidFill>
                  <a:srgbClr val="B22600">
                    <a:lumMod val="50000"/>
                  </a:srgbClr>
                </a:solidFill>
                <a:latin typeface="Georgia" panose="02040502050405020303" pitchFamily="18" charset="0"/>
                <a:cs typeface="Arial" pitchFamily="34" charset="0"/>
              </a:rPr>
              <a:t>Олимпиада проводится </a:t>
            </a:r>
            <a:r>
              <a:rPr lang="ru-RU" altLang="ko-KR" sz="1800" b="1" dirty="0">
                <a:solidFill>
                  <a:schemeClr val="accent6"/>
                </a:solidFill>
                <a:latin typeface="Georgia" panose="02040502050405020303" pitchFamily="18" charset="0"/>
                <a:cs typeface="Arial" pitchFamily="34" charset="0"/>
              </a:rPr>
              <a:t>в два этапа</a:t>
            </a:r>
            <a:r>
              <a:rPr lang="ru-RU" altLang="ko-KR" sz="1800" b="1" dirty="0">
                <a:solidFill>
                  <a:srgbClr val="B22600">
                    <a:lumMod val="50000"/>
                  </a:srgbClr>
                </a:solidFill>
                <a:latin typeface="Georgia" panose="02040502050405020303" pitchFamily="18" charset="0"/>
                <a:cs typeface="Arial" pitchFamily="34" charset="0"/>
              </a:rPr>
              <a:t>: отборочный и заключительный.</a:t>
            </a:r>
          </a:p>
          <a:p>
            <a:pPr algn="just" defTabSz="1219170">
              <a:buFont typeface="Wingdings" pitchFamily="2" charset="2"/>
              <a:buChar char="ü"/>
            </a:pPr>
            <a:r>
              <a:rPr lang="ru-RU" altLang="ko-KR" sz="1800" b="1" dirty="0">
                <a:solidFill>
                  <a:schemeClr val="accent6"/>
                </a:solidFill>
                <a:latin typeface="Georgia" panose="02040502050405020303" pitchFamily="18" charset="0"/>
                <a:cs typeface="Arial" pitchFamily="34" charset="0"/>
              </a:rPr>
              <a:t>Отборочный этап </a:t>
            </a:r>
            <a:r>
              <a:rPr lang="ru-RU" altLang="ko-KR" sz="1800" b="1" dirty="0">
                <a:solidFill>
                  <a:srgbClr val="B22600">
                    <a:lumMod val="50000"/>
                  </a:srgbClr>
                </a:solidFill>
                <a:latin typeface="Georgia" panose="02040502050405020303" pitchFamily="18" charset="0"/>
                <a:cs typeface="Arial" pitchFamily="34" charset="0"/>
              </a:rPr>
              <a:t>проводится в </a:t>
            </a:r>
            <a:r>
              <a:rPr lang="ru-RU" altLang="ko-KR" sz="1800" b="1" dirty="0">
                <a:solidFill>
                  <a:schemeClr val="accent6"/>
                </a:solidFill>
                <a:latin typeface="Georgia" panose="02040502050405020303" pitchFamily="18" charset="0"/>
                <a:cs typeface="Arial" pitchFamily="34" charset="0"/>
              </a:rPr>
              <a:t>заочной (дистанционной) форме</a:t>
            </a:r>
            <a:r>
              <a:rPr lang="ru-RU" altLang="ko-KR" sz="1800" b="1" dirty="0">
                <a:solidFill>
                  <a:srgbClr val="B22600">
                    <a:lumMod val="50000"/>
                  </a:srgbClr>
                </a:solidFill>
                <a:latin typeface="Georgia" panose="02040502050405020303" pitchFamily="18" charset="0"/>
                <a:cs typeface="Arial" pitchFamily="34" charset="0"/>
              </a:rPr>
              <a:t>:</a:t>
            </a:r>
          </a:p>
          <a:p>
            <a:pPr algn="just" defTabSz="1219170"/>
            <a:r>
              <a:rPr lang="ru-RU" altLang="ko-KR" sz="1800" b="1" dirty="0" smtClean="0">
                <a:solidFill>
                  <a:srgbClr val="B22600">
                    <a:lumMod val="50000"/>
                  </a:srgbClr>
                </a:solidFill>
                <a:latin typeface="Georgia" panose="02040502050405020303" pitchFamily="18" charset="0"/>
                <a:cs typeface="Arial" pitchFamily="34" charset="0"/>
              </a:rPr>
              <a:t>18 </a:t>
            </a:r>
            <a:r>
              <a:rPr lang="ru-RU" altLang="ko-KR" sz="1800" b="1" dirty="0">
                <a:solidFill>
                  <a:srgbClr val="B22600">
                    <a:lumMod val="50000"/>
                  </a:srgbClr>
                </a:solidFill>
                <a:latin typeface="Georgia" panose="02040502050405020303" pitchFamily="18" charset="0"/>
                <a:cs typeface="Arial" pitchFamily="34" charset="0"/>
              </a:rPr>
              <a:t>января </a:t>
            </a:r>
            <a:r>
              <a:rPr lang="ru-RU" altLang="ko-KR" sz="1800" b="1" dirty="0" smtClean="0">
                <a:solidFill>
                  <a:srgbClr val="B22600">
                    <a:lumMod val="50000"/>
                  </a:srgbClr>
                </a:solidFill>
                <a:latin typeface="Georgia" panose="02040502050405020303" pitchFamily="18" charset="0"/>
                <a:cs typeface="Arial" pitchFamily="34" charset="0"/>
              </a:rPr>
              <a:t>2025 </a:t>
            </a:r>
            <a:r>
              <a:rPr lang="ru-RU" altLang="ko-KR" sz="1800" b="1" dirty="0">
                <a:solidFill>
                  <a:srgbClr val="B22600">
                    <a:lumMod val="50000"/>
                  </a:srgbClr>
                </a:solidFill>
                <a:latin typeface="Georgia" panose="02040502050405020303" pitchFamily="18" charset="0"/>
                <a:cs typeface="Arial" pitchFamily="34" charset="0"/>
              </a:rPr>
              <a:t>года – для учащихся 8-10 классов (с 00:00 до 23:59по мск)</a:t>
            </a:r>
          </a:p>
          <a:p>
            <a:pPr algn="just" defTabSz="1219170"/>
            <a:r>
              <a:rPr lang="ru-RU" altLang="ko-KR" sz="1800" b="1" dirty="0" smtClean="0">
                <a:solidFill>
                  <a:srgbClr val="B22600">
                    <a:lumMod val="50000"/>
                  </a:srgbClr>
                </a:solidFill>
                <a:latin typeface="Georgia" panose="02040502050405020303" pitchFamily="18" charset="0"/>
                <a:cs typeface="Arial" pitchFamily="34" charset="0"/>
              </a:rPr>
              <a:t>19 </a:t>
            </a:r>
            <a:r>
              <a:rPr lang="ru-RU" altLang="ko-KR" sz="1800" b="1" dirty="0">
                <a:solidFill>
                  <a:srgbClr val="B22600">
                    <a:lumMod val="50000"/>
                  </a:srgbClr>
                </a:solidFill>
                <a:latin typeface="Georgia" panose="02040502050405020303" pitchFamily="18" charset="0"/>
                <a:cs typeface="Arial" pitchFamily="34" charset="0"/>
              </a:rPr>
              <a:t>января </a:t>
            </a:r>
            <a:r>
              <a:rPr lang="ru-RU" altLang="ko-KR" sz="1800" b="1" dirty="0" smtClean="0">
                <a:solidFill>
                  <a:srgbClr val="B22600">
                    <a:lumMod val="50000"/>
                  </a:srgbClr>
                </a:solidFill>
                <a:latin typeface="Georgia" panose="02040502050405020303" pitchFamily="18" charset="0"/>
                <a:cs typeface="Arial" pitchFamily="34" charset="0"/>
              </a:rPr>
              <a:t>2025 </a:t>
            </a:r>
            <a:r>
              <a:rPr lang="ru-RU" altLang="ko-KR" sz="1800" b="1" dirty="0">
                <a:solidFill>
                  <a:srgbClr val="B22600">
                    <a:lumMod val="50000"/>
                  </a:srgbClr>
                </a:solidFill>
                <a:latin typeface="Georgia" panose="02040502050405020303" pitchFamily="18" charset="0"/>
                <a:cs typeface="Arial" pitchFamily="34" charset="0"/>
              </a:rPr>
              <a:t>года – для учащихся 11 классов (с 00:00 до 23:59 по мск)</a:t>
            </a:r>
          </a:p>
          <a:p>
            <a:pPr marL="228594" indent="-228594" algn="just" defTabSz="1219170">
              <a:buFont typeface="Wingdings" panose="05000000000000000000" pitchFamily="2" charset="2"/>
              <a:buChar char="ü"/>
            </a:pPr>
            <a:r>
              <a:rPr lang="ru-RU" altLang="ko-KR" sz="1800" b="1" dirty="0">
                <a:solidFill>
                  <a:schemeClr val="accent6"/>
                </a:solidFill>
                <a:latin typeface="Georgia" panose="02040502050405020303" pitchFamily="18" charset="0"/>
                <a:cs typeface="Arial" pitchFamily="34" charset="0"/>
              </a:rPr>
              <a:t>Заключительный этап</a:t>
            </a:r>
            <a:r>
              <a:rPr lang="ru-RU" altLang="ko-KR" sz="1800" b="1" dirty="0">
                <a:solidFill>
                  <a:srgbClr val="B22600">
                    <a:lumMod val="50000"/>
                  </a:srgbClr>
                </a:solidFill>
                <a:latin typeface="Georgia" panose="02040502050405020303" pitchFamily="18" charset="0"/>
                <a:cs typeface="Arial" pitchFamily="34" charset="0"/>
              </a:rPr>
              <a:t> проводится </a:t>
            </a:r>
            <a:r>
              <a:rPr lang="ru-RU" altLang="ko-KR" sz="1800" b="1" dirty="0">
                <a:solidFill>
                  <a:schemeClr val="accent6"/>
                </a:solidFill>
                <a:latin typeface="Georgia" panose="02040502050405020303" pitchFamily="18" charset="0"/>
                <a:cs typeface="Arial" pitchFamily="34" charset="0"/>
              </a:rPr>
              <a:t>в очном формате  </a:t>
            </a:r>
            <a:r>
              <a:rPr lang="ru-RU" altLang="ko-KR" sz="1800" b="1" dirty="0">
                <a:solidFill>
                  <a:srgbClr val="B22600">
                    <a:lumMod val="50000"/>
                  </a:srgbClr>
                </a:solidFill>
                <a:latin typeface="Georgia" panose="02040502050405020303" pitchFamily="18" charset="0"/>
                <a:cs typeface="Arial" pitchFamily="34" charset="0"/>
              </a:rPr>
              <a:t>в университете по адресу </a:t>
            </a:r>
            <a:r>
              <a:rPr lang="ru-RU" altLang="ko-KR" sz="1800" b="1" dirty="0">
                <a:solidFill>
                  <a:schemeClr val="accent6"/>
                </a:solidFill>
                <a:latin typeface="Georgia" panose="02040502050405020303" pitchFamily="18" charset="0"/>
                <a:cs typeface="Arial" pitchFamily="34" charset="0"/>
              </a:rPr>
              <a:t>г. Москва, ул. Садовая-Кудринская, д. </a:t>
            </a:r>
            <a:r>
              <a:rPr lang="ru-RU" altLang="ko-KR" sz="1800" b="1" dirty="0" smtClean="0">
                <a:solidFill>
                  <a:schemeClr val="accent6"/>
                </a:solidFill>
                <a:latin typeface="Georgia" panose="02040502050405020303" pitchFamily="18" charset="0"/>
                <a:cs typeface="Arial" pitchFamily="34" charset="0"/>
              </a:rPr>
              <a:t>9 или г. Оренбург, </a:t>
            </a:r>
            <a:r>
              <a:rPr lang="ru-RU" altLang="ko-KR" sz="1800" b="1" dirty="0" err="1" smtClean="0">
                <a:solidFill>
                  <a:schemeClr val="accent6"/>
                </a:solidFill>
                <a:latin typeface="Georgia" panose="02040502050405020303" pitchFamily="18" charset="0"/>
                <a:cs typeface="Arial" pitchFamily="34" charset="0"/>
              </a:rPr>
              <a:t>ул</a:t>
            </a:r>
            <a:r>
              <a:rPr lang="ru-RU" altLang="ko-KR" sz="1800" b="1" dirty="0" smtClean="0">
                <a:solidFill>
                  <a:schemeClr val="accent6"/>
                </a:solidFill>
                <a:latin typeface="Georgia" panose="02040502050405020303" pitchFamily="18" charset="0"/>
                <a:cs typeface="Arial" pitchFamily="34" charset="0"/>
              </a:rPr>
              <a:t> . Комсомольская, д. 50 </a:t>
            </a:r>
            <a:r>
              <a:rPr lang="ru-RU" altLang="ko-KR" sz="1800" b="1" dirty="0">
                <a:solidFill>
                  <a:srgbClr val="B22600">
                    <a:lumMod val="50000"/>
                  </a:srgbClr>
                </a:solidFill>
                <a:latin typeface="Georgia" panose="02040502050405020303" pitchFamily="18" charset="0"/>
                <a:cs typeface="Arial" pitchFamily="34" charset="0"/>
              </a:rPr>
              <a:t>(с применением компьютера при решении олимпиадных заданий - путем набора ответа на клавиатуре) письменно в соответствии с графиком.</a:t>
            </a:r>
          </a:p>
          <a:p>
            <a:pPr marL="228594" indent="-228594" algn="just" defTabSz="1219170"/>
            <a:r>
              <a:rPr lang="ru-RU" altLang="ko-KR" sz="1800" b="1" dirty="0" smtClean="0">
                <a:solidFill>
                  <a:srgbClr val="B22600">
                    <a:lumMod val="50000"/>
                  </a:srgbClr>
                </a:solidFill>
                <a:latin typeface="Georgia" panose="02040502050405020303" pitchFamily="18" charset="0"/>
                <a:cs typeface="Arial" pitchFamily="34" charset="0"/>
              </a:rPr>
              <a:t>15</a:t>
            </a:r>
            <a:r>
              <a:rPr lang="ru-RU" altLang="ko-KR" sz="1800" b="1" dirty="0" smtClean="0">
                <a:solidFill>
                  <a:srgbClr val="B22600">
                    <a:lumMod val="50000"/>
                  </a:srgbClr>
                </a:solidFill>
                <a:latin typeface="Georgia" panose="02040502050405020303" pitchFamily="18" charset="0"/>
                <a:cs typeface="Arial" pitchFamily="34" charset="0"/>
              </a:rPr>
              <a:t> </a:t>
            </a:r>
            <a:r>
              <a:rPr lang="ru-RU" altLang="ko-KR" sz="1800" b="1" dirty="0">
                <a:solidFill>
                  <a:srgbClr val="B22600">
                    <a:lumMod val="50000"/>
                  </a:srgbClr>
                </a:solidFill>
                <a:latin typeface="Georgia" panose="02040502050405020303" pitchFamily="18" charset="0"/>
                <a:cs typeface="Arial" pitchFamily="34" charset="0"/>
              </a:rPr>
              <a:t>марта </a:t>
            </a:r>
            <a:r>
              <a:rPr lang="ru-RU" altLang="ko-KR" sz="1800" b="1" dirty="0" smtClean="0">
                <a:solidFill>
                  <a:srgbClr val="B22600">
                    <a:lumMod val="50000"/>
                  </a:srgbClr>
                </a:solidFill>
                <a:latin typeface="Georgia" panose="02040502050405020303" pitchFamily="18" charset="0"/>
                <a:cs typeface="Arial" pitchFamily="34" charset="0"/>
              </a:rPr>
              <a:t>2025 </a:t>
            </a:r>
            <a:r>
              <a:rPr lang="ru-RU" altLang="ko-KR" sz="1800" b="1" dirty="0">
                <a:solidFill>
                  <a:srgbClr val="B22600">
                    <a:lumMod val="50000"/>
                  </a:srgbClr>
                </a:solidFill>
                <a:latin typeface="Georgia" panose="02040502050405020303" pitchFamily="18" charset="0"/>
                <a:cs typeface="Arial" pitchFamily="34" charset="0"/>
              </a:rPr>
              <a:t>года (для учащихся 8, 9 и 10 классов)</a:t>
            </a:r>
          </a:p>
          <a:p>
            <a:pPr marL="228594" indent="-228594" algn="just" defTabSz="1219170"/>
            <a:r>
              <a:rPr lang="ru-RU" altLang="ko-KR" sz="1800" b="1" dirty="0" smtClean="0">
                <a:solidFill>
                  <a:srgbClr val="B22600">
                    <a:lumMod val="50000"/>
                  </a:srgbClr>
                </a:solidFill>
                <a:latin typeface="Georgia" panose="02040502050405020303" pitchFamily="18" charset="0"/>
                <a:cs typeface="Arial" pitchFamily="34" charset="0"/>
              </a:rPr>
              <a:t>16</a:t>
            </a:r>
            <a:r>
              <a:rPr lang="ru-RU" altLang="ko-KR" sz="1800" b="1" dirty="0" smtClean="0">
                <a:solidFill>
                  <a:srgbClr val="B22600">
                    <a:lumMod val="50000"/>
                  </a:srgbClr>
                </a:solidFill>
                <a:latin typeface="Georgia" panose="02040502050405020303" pitchFamily="18" charset="0"/>
                <a:cs typeface="Arial" pitchFamily="34" charset="0"/>
              </a:rPr>
              <a:t> </a:t>
            </a:r>
            <a:r>
              <a:rPr lang="ru-RU" altLang="ko-KR" sz="1800" b="1" dirty="0">
                <a:solidFill>
                  <a:srgbClr val="B22600">
                    <a:lumMod val="50000"/>
                  </a:srgbClr>
                </a:solidFill>
                <a:latin typeface="Georgia" panose="02040502050405020303" pitchFamily="18" charset="0"/>
                <a:cs typeface="Arial" pitchFamily="34" charset="0"/>
              </a:rPr>
              <a:t>марта </a:t>
            </a:r>
            <a:r>
              <a:rPr lang="ru-RU" altLang="ko-KR" sz="1800" b="1" dirty="0" smtClean="0">
                <a:solidFill>
                  <a:srgbClr val="B22600">
                    <a:lumMod val="50000"/>
                  </a:srgbClr>
                </a:solidFill>
                <a:latin typeface="Georgia" panose="02040502050405020303" pitchFamily="18" charset="0"/>
                <a:cs typeface="Arial" pitchFamily="34" charset="0"/>
              </a:rPr>
              <a:t>2025 </a:t>
            </a:r>
            <a:r>
              <a:rPr lang="ru-RU" altLang="ko-KR" sz="1800" b="1" dirty="0">
                <a:solidFill>
                  <a:srgbClr val="B22600">
                    <a:lumMod val="50000"/>
                  </a:srgbClr>
                </a:solidFill>
                <a:latin typeface="Georgia" panose="02040502050405020303" pitchFamily="18" charset="0"/>
                <a:cs typeface="Arial" pitchFamily="34" charset="0"/>
              </a:rPr>
              <a:t>года (для учащихся 11 классов)</a:t>
            </a:r>
          </a:p>
          <a:p>
            <a:pPr marL="0" indent="0" algn="just">
              <a:buNone/>
            </a:pPr>
            <a:endParaRPr lang="ru-RU" sz="1700" b="1" dirty="0">
              <a:solidFill>
                <a:schemeClr val="accent6">
                  <a:lumMod val="50000"/>
                </a:schemeClr>
              </a:solidFill>
              <a:latin typeface="Georgia" panose="02040502050405020303" pitchFamily="18" charset="0"/>
              <a:cs typeface="Arial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0" y="2210070"/>
            <a:ext cx="2731296" cy="2016224"/>
          </a:xfrm>
          <a:prstGeom prst="roundRect">
            <a:avLst/>
          </a:prstGeom>
          <a:solidFill>
            <a:schemeClr val="accent6">
              <a:lumMod val="50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ru-RU" sz="21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" pitchFamily="34" charset="0"/>
              </a:rPr>
              <a:t>Когда проводится Олимпиада? </a:t>
            </a:r>
            <a:endParaRPr lang="en-US" sz="21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86086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олилиния 27"/>
          <p:cNvSpPr/>
          <p:nvPr/>
        </p:nvSpPr>
        <p:spPr>
          <a:xfrm rot="21600000">
            <a:off x="6159062" y="2249213"/>
            <a:ext cx="5812222" cy="1019503"/>
          </a:xfrm>
          <a:custGeom>
            <a:avLst/>
            <a:gdLst>
              <a:gd name="connsiteX0" fmla="*/ 0 w 5036375"/>
              <a:gd name="connsiteY0" fmla="*/ 0 h 804410"/>
              <a:gd name="connsiteX1" fmla="*/ 4634170 w 5036375"/>
              <a:gd name="connsiteY1" fmla="*/ 0 h 804410"/>
              <a:gd name="connsiteX2" fmla="*/ 5036375 w 5036375"/>
              <a:gd name="connsiteY2" fmla="*/ 402205 h 804410"/>
              <a:gd name="connsiteX3" fmla="*/ 4634170 w 5036375"/>
              <a:gd name="connsiteY3" fmla="*/ 804410 h 804410"/>
              <a:gd name="connsiteX4" fmla="*/ 0 w 5036375"/>
              <a:gd name="connsiteY4" fmla="*/ 804410 h 804410"/>
              <a:gd name="connsiteX5" fmla="*/ 0 w 5036375"/>
              <a:gd name="connsiteY5" fmla="*/ 0 h 804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36375" h="804410">
                <a:moveTo>
                  <a:pt x="5036375" y="804409"/>
                </a:moveTo>
                <a:lnTo>
                  <a:pt x="402205" y="804409"/>
                </a:lnTo>
                <a:lnTo>
                  <a:pt x="0" y="402205"/>
                </a:lnTo>
                <a:lnTo>
                  <a:pt x="402205" y="1"/>
                </a:lnTo>
                <a:lnTo>
                  <a:pt x="5036375" y="1"/>
                </a:lnTo>
                <a:lnTo>
                  <a:pt x="5036375" y="804409"/>
                </a:lnTo>
                <a:close/>
              </a:path>
            </a:pathLst>
          </a:custGeom>
        </p:spPr>
        <p:style>
          <a:lnRef idx="0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3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62534" tIns="60961" rIns="113792" bIns="60960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1" dirty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Участник Олимпиады может принять участие в Олимпиаде на базе университета в г. Москве или его филиалах (включая г. Оренбург)</a:t>
            </a:r>
            <a:r>
              <a:rPr lang="en-US" sz="1400" b="1" dirty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,</a:t>
            </a:r>
            <a:r>
              <a:rPr lang="ru-RU" sz="1400" b="1" dirty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 а также университетах-партнерах</a:t>
            </a:r>
            <a:endParaRPr lang="ru-RU" sz="1400" b="1" kern="1200" dirty="0">
              <a:solidFill>
                <a:schemeClr val="accent3">
                  <a:lumMod val="50000"/>
                </a:schemeClr>
              </a:solidFill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835111" y="1316765"/>
            <a:ext cx="7344139" cy="4707627"/>
          </a:xfrm>
          <a:prstGeom prst="rect">
            <a:avLst/>
          </a:prstGeom>
          <a:ln>
            <a:noFill/>
          </a:ln>
        </p:spPr>
      </p:sp>
      <p:sp>
        <p:nvSpPr>
          <p:cNvPr id="18" name="Полилиния 17"/>
          <p:cNvSpPr/>
          <p:nvPr/>
        </p:nvSpPr>
        <p:spPr>
          <a:xfrm rot="21600000">
            <a:off x="6153778" y="3546043"/>
            <a:ext cx="5880567" cy="979042"/>
          </a:xfrm>
          <a:custGeom>
            <a:avLst/>
            <a:gdLst>
              <a:gd name="connsiteX0" fmla="*/ 0 w 5044726"/>
              <a:gd name="connsiteY0" fmla="*/ 0 h 979040"/>
              <a:gd name="connsiteX1" fmla="*/ 4555206 w 5044726"/>
              <a:gd name="connsiteY1" fmla="*/ 0 h 979040"/>
              <a:gd name="connsiteX2" fmla="*/ 5044726 w 5044726"/>
              <a:gd name="connsiteY2" fmla="*/ 489520 h 979040"/>
              <a:gd name="connsiteX3" fmla="*/ 4555206 w 5044726"/>
              <a:gd name="connsiteY3" fmla="*/ 979040 h 979040"/>
              <a:gd name="connsiteX4" fmla="*/ 0 w 5044726"/>
              <a:gd name="connsiteY4" fmla="*/ 979040 h 979040"/>
              <a:gd name="connsiteX5" fmla="*/ 0 w 5044726"/>
              <a:gd name="connsiteY5" fmla="*/ 0 h 979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44726" h="979040">
                <a:moveTo>
                  <a:pt x="5044726" y="979039"/>
                </a:moveTo>
                <a:lnTo>
                  <a:pt x="489520" y="979039"/>
                </a:lnTo>
                <a:lnTo>
                  <a:pt x="0" y="489520"/>
                </a:lnTo>
                <a:lnTo>
                  <a:pt x="489520" y="1"/>
                </a:lnTo>
                <a:lnTo>
                  <a:pt x="5044726" y="1"/>
                </a:lnTo>
                <a:lnTo>
                  <a:pt x="5044726" y="979039"/>
                </a:lnTo>
                <a:close/>
              </a:path>
            </a:pathLst>
          </a:custGeom>
        </p:spPr>
        <p:style>
          <a:lnRef idx="0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3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06191" tIns="60961" rIns="113792" bIns="60960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Участник Олимпиады выполняет олимпиадную работу на личном компьютере, имеющем доступ в сеть «Интернет».</a:t>
            </a:r>
            <a:endParaRPr lang="ru-RU" sz="1600" b="1" kern="1200" dirty="0">
              <a:solidFill>
                <a:schemeClr val="accent3">
                  <a:lumMod val="50000"/>
                </a:schemeClr>
              </a:solidFill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5748320" y="2305670"/>
            <a:ext cx="836721" cy="882346"/>
          </a:xfrm>
          <a:prstGeom prst="ellipse">
            <a:avLst/>
          </a:prstGeom>
          <a:blipFill rotWithShape="1">
            <a:blip r:embed="rId2" cstate="print"/>
            <a:stretch>
              <a:fillRect/>
            </a:stretch>
          </a:blipFill>
        </p:spPr>
        <p:style>
          <a:lnRef idx="0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9" name="Овал 28"/>
          <p:cNvSpPr/>
          <p:nvPr/>
        </p:nvSpPr>
        <p:spPr>
          <a:xfrm>
            <a:off x="5779189" y="3601800"/>
            <a:ext cx="823571" cy="823933"/>
          </a:xfrm>
          <a:prstGeom prst="ellipse">
            <a:avLst/>
          </a:prstGeom>
        </p:spPr>
        <p:style>
          <a:lnRef idx="0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21" name="Group 11">
            <a:extLst>
              <a:ext uri="{FF2B5EF4-FFF2-40B4-BE49-F238E27FC236}">
                <a16:creationId xmlns:a16="http://schemas.microsoft.com/office/drawing/2014/main" id="{C7A984BB-ADAB-4EEC-A0A1-1941379A82A0}"/>
              </a:ext>
            </a:extLst>
          </p:cNvPr>
          <p:cNvGrpSpPr/>
          <p:nvPr/>
        </p:nvGrpSpPr>
        <p:grpSpPr>
          <a:xfrm>
            <a:off x="521550" y="1775607"/>
            <a:ext cx="4299580" cy="3440765"/>
            <a:chOff x="3995936" y="1131590"/>
            <a:chExt cx="3240001" cy="3249575"/>
          </a:xfrm>
        </p:grpSpPr>
        <p:sp>
          <p:nvSpPr>
            <p:cNvPr id="22" name="Diamond 5">
              <a:extLst>
                <a:ext uri="{FF2B5EF4-FFF2-40B4-BE49-F238E27FC236}">
                  <a16:creationId xmlns:a16="http://schemas.microsoft.com/office/drawing/2014/main" id="{F02BD426-2A79-414C-AF1A-A4E534FB7378}"/>
                </a:ext>
              </a:extLst>
            </p:cNvPr>
            <p:cNvSpPr/>
            <p:nvPr/>
          </p:nvSpPr>
          <p:spPr>
            <a:xfrm>
              <a:off x="3995936" y="1131590"/>
              <a:ext cx="3240001" cy="3249575"/>
            </a:xfrm>
            <a:custGeom>
              <a:avLst/>
              <a:gdLst/>
              <a:ahLst/>
              <a:cxnLst/>
              <a:rect l="l" t="t" r="r" b="b"/>
              <a:pathLst>
                <a:path w="3240001" h="3249575">
                  <a:moveTo>
                    <a:pt x="1275349" y="2002569"/>
                  </a:moveTo>
                  <a:lnTo>
                    <a:pt x="1625117" y="2233002"/>
                  </a:lnTo>
                  <a:lnTo>
                    <a:pt x="1968772" y="2006596"/>
                  </a:lnTo>
                  <a:lnTo>
                    <a:pt x="3240001" y="3249575"/>
                  </a:lnTo>
                  <a:lnTo>
                    <a:pt x="0" y="3249575"/>
                  </a:lnTo>
                  <a:close/>
                  <a:moveTo>
                    <a:pt x="1067116" y="1473605"/>
                  </a:moveTo>
                  <a:lnTo>
                    <a:pt x="1067116" y="1581605"/>
                  </a:lnTo>
                  <a:lnTo>
                    <a:pt x="2183116" y="1581605"/>
                  </a:lnTo>
                  <a:lnTo>
                    <a:pt x="2183116" y="1473605"/>
                  </a:lnTo>
                  <a:close/>
                  <a:moveTo>
                    <a:pt x="1067116" y="1267205"/>
                  </a:moveTo>
                  <a:lnTo>
                    <a:pt x="1067116" y="1375205"/>
                  </a:lnTo>
                  <a:lnTo>
                    <a:pt x="2183116" y="1375205"/>
                  </a:lnTo>
                  <a:lnTo>
                    <a:pt x="2183116" y="1267205"/>
                  </a:lnTo>
                  <a:close/>
                  <a:moveTo>
                    <a:pt x="3240001" y="1172196"/>
                  </a:moveTo>
                  <a:lnTo>
                    <a:pt x="3240001" y="3142550"/>
                  </a:lnTo>
                  <a:lnTo>
                    <a:pt x="2026252" y="1968728"/>
                  </a:lnTo>
                  <a:lnTo>
                    <a:pt x="3049854" y="1294362"/>
                  </a:lnTo>
                  <a:close/>
                  <a:moveTo>
                    <a:pt x="0" y="1172196"/>
                  </a:moveTo>
                  <a:lnTo>
                    <a:pt x="602850" y="1559516"/>
                  </a:lnTo>
                  <a:lnTo>
                    <a:pt x="1217896" y="1964719"/>
                  </a:lnTo>
                  <a:lnTo>
                    <a:pt x="0" y="3142550"/>
                  </a:lnTo>
                  <a:close/>
                  <a:moveTo>
                    <a:pt x="1067116" y="1060805"/>
                  </a:moveTo>
                  <a:lnTo>
                    <a:pt x="1067116" y="1168805"/>
                  </a:lnTo>
                  <a:lnTo>
                    <a:pt x="2183116" y="1168805"/>
                  </a:lnTo>
                  <a:lnTo>
                    <a:pt x="2183116" y="1060805"/>
                  </a:lnTo>
                  <a:close/>
                  <a:moveTo>
                    <a:pt x="869032" y="816137"/>
                  </a:moveTo>
                  <a:lnTo>
                    <a:pt x="2381200" y="816137"/>
                  </a:lnTo>
                  <a:lnTo>
                    <a:pt x="2381200" y="1623491"/>
                  </a:lnTo>
                  <a:lnTo>
                    <a:pt x="1668045" y="2093329"/>
                  </a:lnTo>
                  <a:lnTo>
                    <a:pt x="1625116" y="2121611"/>
                  </a:lnTo>
                  <a:lnTo>
                    <a:pt x="869032" y="1623491"/>
                  </a:lnTo>
                  <a:close/>
                  <a:moveTo>
                    <a:pt x="1625116" y="0"/>
                  </a:moveTo>
                  <a:lnTo>
                    <a:pt x="3235286" y="1060806"/>
                  </a:lnTo>
                  <a:lnTo>
                    <a:pt x="2489212" y="1552331"/>
                  </a:lnTo>
                  <a:lnTo>
                    <a:pt x="2489212" y="708008"/>
                  </a:lnTo>
                  <a:lnTo>
                    <a:pt x="761020" y="708008"/>
                  </a:lnTo>
                  <a:lnTo>
                    <a:pt x="761020" y="1552331"/>
                  </a:lnTo>
                  <a:lnTo>
                    <a:pt x="14946" y="1060806"/>
                  </a:lnTo>
                  <a:close/>
                </a:path>
              </a:pathLst>
            </a:custGeom>
            <a:solidFill>
              <a:schemeClr val="accent1">
                <a:lumMod val="50000"/>
                <a:alpha val="5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219170" latinLnBrk="1"/>
              <a:endParaRPr lang="ko-KR" altLang="en-US" sz="2400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23" name="Rectangle 1">
              <a:extLst>
                <a:ext uri="{FF2B5EF4-FFF2-40B4-BE49-F238E27FC236}">
                  <a16:creationId xmlns:a16="http://schemas.microsoft.com/office/drawing/2014/main" id="{C1CE13D2-D0BE-4A55-B346-DBC5357D6BC4}"/>
                </a:ext>
              </a:extLst>
            </p:cNvPr>
            <p:cNvSpPr/>
            <p:nvPr/>
          </p:nvSpPr>
          <p:spPr>
            <a:xfrm>
              <a:off x="4205111" y="1331025"/>
              <a:ext cx="2821650" cy="1941753"/>
            </a:xfrm>
            <a:custGeom>
              <a:avLst/>
              <a:gdLst/>
              <a:ahLst/>
              <a:cxnLst/>
              <a:rect l="l" t="t" r="r" b="b"/>
              <a:pathLst>
                <a:path w="2592288" h="1828721">
                  <a:moveTo>
                    <a:pt x="0" y="0"/>
                  </a:moveTo>
                  <a:lnTo>
                    <a:pt x="2592288" y="0"/>
                  </a:lnTo>
                  <a:lnTo>
                    <a:pt x="2592288" y="980121"/>
                  </a:lnTo>
                  <a:lnTo>
                    <a:pt x="1302036" y="1828721"/>
                  </a:lnTo>
                  <a:lnTo>
                    <a:pt x="0" y="97875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219170" latinLnBrk="1"/>
              <a:r>
                <a:rPr lang="ru-RU" altLang="ko-KR" sz="2000" b="1" dirty="0">
                  <a:solidFill>
                    <a:srgbClr val="B22600">
                      <a:lumMod val="50000"/>
                    </a:srgb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eorgia" panose="02040502050405020303" pitchFamily="18" charset="0"/>
                </a:rPr>
                <a:t>Способы дистанционного </a:t>
              </a:r>
            </a:p>
            <a:p>
              <a:pPr algn="ctr" defTabSz="1219170" latinLnBrk="1"/>
              <a:r>
                <a:rPr lang="ru-RU" altLang="ko-KR" sz="2000" b="1" dirty="0">
                  <a:solidFill>
                    <a:srgbClr val="B22600">
                      <a:lumMod val="50000"/>
                    </a:srgb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eorgia" panose="02040502050405020303" pitchFamily="18" charset="0"/>
                </a:rPr>
                <a:t>участия</a:t>
              </a:r>
            </a:p>
            <a:p>
              <a:pPr algn="ctr" defTabSz="1219170" latinLnBrk="1"/>
              <a:endParaRPr lang="ko-KR" altLang="en-US" sz="2000" b="1" dirty="0">
                <a:solidFill>
                  <a:srgbClr val="B22600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endParaRPr>
            </a:p>
          </p:txBody>
        </p:sp>
      </p:grpSp>
      <p:sp>
        <p:nvSpPr>
          <p:cNvPr id="36" name="Овал 35"/>
          <p:cNvSpPr/>
          <p:nvPr/>
        </p:nvSpPr>
        <p:spPr>
          <a:xfrm>
            <a:off x="5762202" y="3589376"/>
            <a:ext cx="837623" cy="878814"/>
          </a:xfrm>
          <a:prstGeom prst="ellipse">
            <a:avLst/>
          </a:prstGeom>
          <a:blipFill rotWithShape="1">
            <a:blip r:embed="rId2" cstate="print"/>
            <a:stretch>
              <a:fillRect/>
            </a:stretch>
          </a:blip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8" name="Trapezoid 13"/>
          <p:cNvSpPr/>
          <p:nvPr/>
        </p:nvSpPr>
        <p:spPr>
          <a:xfrm>
            <a:off x="5915329" y="3844383"/>
            <a:ext cx="576064" cy="416412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 latinLnBrk="1"/>
            <a:endParaRPr lang="ko-KR" altLang="en-US" sz="2400">
              <a:solidFill>
                <a:prstClr val="white"/>
              </a:solidFill>
              <a:latin typeface="Arial"/>
            </a:endParaRPr>
          </a:p>
        </p:txBody>
      </p:sp>
      <p:sp>
        <p:nvSpPr>
          <p:cNvPr id="40" name="Round Same Side Corner Rectangle 8">
            <a:extLst>
              <a:ext uri="{FF2B5EF4-FFF2-40B4-BE49-F238E27FC236}">
                <a16:creationId xmlns:a16="http://schemas.microsoft.com/office/drawing/2014/main" id="{45DD27D2-F062-4869-8095-2AFCF2B602C0}"/>
              </a:ext>
            </a:extLst>
          </p:cNvPr>
          <p:cNvSpPr/>
          <p:nvPr/>
        </p:nvSpPr>
        <p:spPr>
          <a:xfrm>
            <a:off x="5959168" y="2679497"/>
            <a:ext cx="203419" cy="334125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latinLnBrk="1"/>
            <a:endParaRPr lang="ko-KR" altLang="en-US" sz="2400">
              <a:solidFill>
                <a:prstClr val="white"/>
              </a:solidFill>
              <a:latin typeface="Arial"/>
            </a:endParaRPr>
          </a:p>
        </p:txBody>
      </p:sp>
      <p:sp>
        <p:nvSpPr>
          <p:cNvPr id="41" name="Round Same Side Corner Rectangle 20">
            <a:extLst>
              <a:ext uri="{FF2B5EF4-FFF2-40B4-BE49-F238E27FC236}">
                <a16:creationId xmlns:a16="http://schemas.microsoft.com/office/drawing/2014/main" id="{F7A96464-D1F5-4E4C-997B-121C1D99A3B9}"/>
              </a:ext>
            </a:extLst>
          </p:cNvPr>
          <p:cNvSpPr/>
          <p:nvPr/>
        </p:nvSpPr>
        <p:spPr>
          <a:xfrm rot="10800000">
            <a:off x="6189025" y="2679497"/>
            <a:ext cx="253472" cy="33721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latinLnBrk="1"/>
            <a:endParaRPr lang="ko-KR" altLang="en-US" sz="2400">
              <a:solidFill>
                <a:prstClr val="white"/>
              </a:solidFill>
              <a:latin typeface="Arial"/>
            </a:endParaRPr>
          </a:p>
        </p:txBody>
      </p:sp>
      <p:sp>
        <p:nvSpPr>
          <p:cNvPr id="42" name="Parallelogram 15"/>
          <p:cNvSpPr/>
          <p:nvPr/>
        </p:nvSpPr>
        <p:spPr>
          <a:xfrm rot="16200000">
            <a:off x="6028569" y="2486501"/>
            <a:ext cx="87212" cy="272405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 latinLnBrk="1"/>
            <a:endParaRPr lang="ko-KR" altLang="en-US" sz="2400">
              <a:solidFill>
                <a:prstClr val="white"/>
              </a:solidFill>
              <a:latin typeface="Arial"/>
            </a:endParaRPr>
          </a:p>
        </p:txBody>
      </p:sp>
      <p:sp>
        <p:nvSpPr>
          <p:cNvPr id="43" name="Parallelogram 15"/>
          <p:cNvSpPr/>
          <p:nvPr/>
        </p:nvSpPr>
        <p:spPr>
          <a:xfrm rot="16200000">
            <a:off x="6274275" y="2486501"/>
            <a:ext cx="87212" cy="272405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 latinLnBrk="1"/>
            <a:endParaRPr lang="ko-KR" altLang="en-US" sz="2400">
              <a:solidFill>
                <a:prstClr val="white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775864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3215680" y="1604797"/>
            <a:ext cx="8732407" cy="4801310"/>
          </a:xfrm>
          <a:prstGeom prst="rect">
            <a:avLst/>
          </a:prstGeom>
          <a:solidFill>
            <a:schemeClr val="bg1">
              <a:alpha val="49000"/>
            </a:schemeClr>
          </a:solidFill>
        </p:spPr>
        <p:txBody>
          <a:bodyPr wrap="square" lIns="121917" tIns="60958" rIns="121917" bIns="60958">
            <a:spAutoFit/>
          </a:bodyPr>
          <a:lstStyle/>
          <a:p>
            <a:pPr algn="ctr"/>
            <a:endParaRPr lang="ru-RU" sz="19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  <a:cs typeface="Arial" pitchFamily="34" charset="0"/>
            </a:endParaRPr>
          </a:p>
          <a:p>
            <a:pPr algn="ctr"/>
            <a:endParaRPr lang="ru-RU" sz="19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  <a:cs typeface="Arial" pitchFamily="34" charset="0"/>
            </a:endParaRPr>
          </a:p>
          <a:p>
            <a:pPr algn="ctr"/>
            <a:endParaRPr lang="ru-RU" sz="19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  <a:cs typeface="Arial" pitchFamily="34" charset="0"/>
            </a:endParaRPr>
          </a:p>
          <a:p>
            <a:pPr algn="ctr"/>
            <a:endParaRPr lang="ru-RU" sz="19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  <a:cs typeface="Arial" pitchFamily="34" charset="0"/>
            </a:endParaRPr>
          </a:p>
          <a:p>
            <a:pPr algn="ctr"/>
            <a:endParaRPr lang="ru-RU" sz="19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  <a:cs typeface="Arial" pitchFamily="34" charset="0"/>
            </a:endParaRPr>
          </a:p>
          <a:p>
            <a:pPr algn="ctr"/>
            <a:endParaRPr lang="ru-RU" sz="19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  <a:cs typeface="Arial" pitchFamily="34" charset="0"/>
            </a:endParaRPr>
          </a:p>
          <a:p>
            <a:pPr algn="ctr"/>
            <a:endParaRPr lang="ru-RU" sz="19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  <a:cs typeface="Arial" pitchFamily="34" charset="0"/>
            </a:endParaRPr>
          </a:p>
          <a:p>
            <a:pPr algn="ctr"/>
            <a:endParaRPr lang="ru-RU" sz="19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  <a:cs typeface="Arial" pitchFamily="34" charset="0"/>
            </a:endParaRPr>
          </a:p>
          <a:p>
            <a:pPr algn="ctr"/>
            <a:endParaRPr lang="ru-RU" sz="19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  <a:cs typeface="Arial" pitchFamily="34" charset="0"/>
            </a:endParaRPr>
          </a:p>
          <a:p>
            <a:pPr algn="ctr"/>
            <a:endParaRPr lang="ru-RU" sz="19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  <a:cs typeface="Arial" pitchFamily="34" charset="0"/>
            </a:endParaRPr>
          </a:p>
          <a:p>
            <a:pPr algn="ctr"/>
            <a:endParaRPr lang="ru-RU" sz="19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  <a:cs typeface="Arial" pitchFamily="34" charset="0"/>
            </a:endParaRPr>
          </a:p>
          <a:p>
            <a:pPr algn="ctr"/>
            <a:endParaRPr lang="ru-RU" sz="19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  <a:cs typeface="Arial" pitchFamily="34" charset="0"/>
            </a:endParaRPr>
          </a:p>
          <a:p>
            <a:pPr algn="ctr"/>
            <a:endParaRPr lang="ru-RU" sz="19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  <a:cs typeface="Arial" pitchFamily="34" charset="0"/>
            </a:endParaRPr>
          </a:p>
          <a:p>
            <a:pPr algn="ctr"/>
            <a:endParaRPr lang="ru-RU" sz="19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  <a:cs typeface="Arial" pitchFamily="34" charset="0"/>
            </a:endParaRPr>
          </a:p>
          <a:p>
            <a:pPr algn="ctr"/>
            <a:endParaRPr lang="ru-RU" sz="19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  <a:cs typeface="Arial" pitchFamily="34" charset="0"/>
            </a:endParaRPr>
          </a:p>
          <a:p>
            <a:pPr algn="ctr"/>
            <a:endParaRPr lang="ru-RU" sz="19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  <a:cs typeface="Arial" pitchFamily="34" charset="0"/>
            </a:endParaRPr>
          </a:p>
        </p:txBody>
      </p:sp>
      <p:sp>
        <p:nvSpPr>
          <p:cNvPr id="13" name="Text Placeholder 17"/>
          <p:cNvSpPr txBox="1">
            <a:spLocks/>
          </p:cNvSpPr>
          <p:nvPr/>
        </p:nvSpPr>
        <p:spPr>
          <a:xfrm>
            <a:off x="2942898" y="1196178"/>
            <a:ext cx="9091448" cy="4149113"/>
          </a:xfrm>
          <a:prstGeom prst="rect">
            <a:avLst/>
          </a:prstGeom>
          <a:solidFill>
            <a:schemeClr val="accent6">
              <a:lumMod val="50000"/>
              <a:alpha val="14000"/>
            </a:schemeClr>
          </a:solidFill>
        </p:spPr>
        <p:txBody>
          <a:bodyPr lIns="121917" tIns="60958" rIns="121917" bIns="60958"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04792" indent="-304792" algn="just">
              <a:buAutoNum type="arabicParenR"/>
            </a:pPr>
            <a:endParaRPr lang="ru-RU" altLang="ko-KR" sz="1700" b="1" dirty="0">
              <a:solidFill>
                <a:schemeClr val="accent6">
                  <a:lumMod val="50000"/>
                </a:schemeClr>
              </a:solidFill>
              <a:latin typeface="Georgia" panose="02040502050405020303" pitchFamily="18" charset="0"/>
              <a:cs typeface="Arial" pitchFamily="34" charset="0"/>
            </a:endParaRPr>
          </a:p>
          <a:p>
            <a:pPr marL="228594" indent="-228594" algn="just" defTabSz="1219170">
              <a:buFont typeface="Wingdings" panose="05000000000000000000" pitchFamily="2" charset="2"/>
              <a:buChar char="ü"/>
            </a:pPr>
            <a:r>
              <a:rPr lang="ru-RU" altLang="ko-KR" sz="1800" b="1" dirty="0">
                <a:solidFill>
                  <a:srgbClr val="B22600">
                    <a:lumMod val="50000"/>
                  </a:srgbClr>
                </a:solidFill>
                <a:latin typeface="Georgia" panose="02040502050405020303" pitchFamily="18" charset="0"/>
                <a:cs typeface="Arial" pitchFamily="34" charset="0"/>
              </a:rPr>
              <a:t>Заявление на участие в Кутафинской олимпиаде школьников по праву по установленной форме.</a:t>
            </a:r>
          </a:p>
          <a:p>
            <a:pPr marL="228594" indent="-228594" algn="just" defTabSz="1219170">
              <a:buFont typeface="Wingdings" panose="05000000000000000000" pitchFamily="2" charset="2"/>
              <a:buChar char="ü"/>
            </a:pPr>
            <a:r>
              <a:rPr lang="ru-RU" sz="1700" b="1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  <a:cs typeface="Arial" pitchFamily="34" charset="0"/>
              </a:rPr>
              <a:t>Согласие на обработку персональных данных.</a:t>
            </a:r>
          </a:p>
          <a:p>
            <a:pPr marL="228594" indent="-228594" algn="just" defTabSz="1219170">
              <a:buFont typeface="Wingdings" panose="05000000000000000000" pitchFamily="2" charset="2"/>
              <a:buChar char="ü"/>
            </a:pPr>
            <a:r>
              <a:rPr lang="ru-RU" sz="1700" b="1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  <a:cs typeface="Arial" pitchFamily="34" charset="0"/>
              </a:rPr>
              <a:t>Согласие на распространение персональных данных.</a:t>
            </a:r>
          </a:p>
          <a:p>
            <a:pPr marL="228594" indent="-228594" algn="just" defTabSz="1219170">
              <a:buFont typeface="Wingdings" panose="05000000000000000000" pitchFamily="2" charset="2"/>
              <a:buChar char="ü"/>
            </a:pPr>
            <a:r>
              <a:rPr lang="ru-RU" sz="1700" b="1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  <a:cs typeface="Arial" pitchFamily="34" charset="0"/>
              </a:rPr>
              <a:t>Справка из образовательной организации с подписью ответственного      лица и печатью образовательной организации, с указанием класса, в       котором обучается участник Олимпиады, и уровня образования,                 который осваивает участник. Справка должна быть получена </a:t>
            </a:r>
            <a:r>
              <a:rPr lang="ru-RU" sz="1700" b="1" dirty="0">
                <a:solidFill>
                  <a:schemeClr val="accent6"/>
                </a:solidFill>
                <a:latin typeface="Georgia" panose="02040502050405020303" pitchFamily="18" charset="0"/>
                <a:cs typeface="Arial" pitchFamily="34" charset="0"/>
              </a:rPr>
              <a:t>не ранее     1 сентября 2023 года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0" y="2147008"/>
            <a:ext cx="2731296" cy="2016224"/>
          </a:xfrm>
          <a:prstGeom prst="roundRect">
            <a:avLst/>
          </a:prstGeom>
          <a:solidFill>
            <a:schemeClr val="accent6">
              <a:lumMod val="50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ru-RU" sz="21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" pitchFamily="34" charset="0"/>
              </a:rPr>
              <a:t>Какие документы необходимо подать для участия? </a:t>
            </a:r>
            <a:endParaRPr lang="en-US" sz="21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" y="6085628"/>
            <a:ext cx="12191999" cy="523220"/>
          </a:xfrm>
          <a:prstGeom prst="rect">
            <a:avLst/>
          </a:prstGeom>
          <a:solidFill>
            <a:schemeClr val="accent6">
              <a:lumMod val="50000"/>
              <a:alpha val="10000"/>
            </a:schemeClr>
          </a:solidFill>
        </p:spPr>
        <p:txBody>
          <a:bodyPr wrap="square" rtlCol="0">
            <a:spAutoFit/>
          </a:bodyPr>
          <a:lstStyle/>
          <a:p>
            <a:pPr indent="609585" algn="just" defTabSz="1219170" latinLnBrk="1"/>
            <a:r>
              <a:rPr lang="ru-RU" altLang="ko-KR" sz="1400" b="1" i="1" dirty="0">
                <a:solidFill>
                  <a:srgbClr val="B22600">
                    <a:lumMod val="50000"/>
                  </a:srgbClr>
                </a:solidFill>
                <a:latin typeface="Georgia" panose="02040502050405020303" pitchFamily="18" charset="0"/>
                <a:cs typeface="Arial" pitchFamily="34" charset="0"/>
              </a:rPr>
              <a:t>Образцы документов находятся на официальном сайте образовательной организации в приложениях к регламенту проведения Кутафинской олимпиады школьников по праву</a:t>
            </a:r>
            <a:endParaRPr lang="en-US" altLang="ko-KR" sz="1400" b="1" i="1" dirty="0">
              <a:solidFill>
                <a:srgbClr val="B22600">
                  <a:lumMod val="50000"/>
                </a:srgbClr>
              </a:solidFill>
              <a:latin typeface="Georgia" panose="02040502050405020303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86086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7"/>
          <p:cNvSpPr txBox="1">
            <a:spLocks/>
          </p:cNvSpPr>
          <p:nvPr/>
        </p:nvSpPr>
        <p:spPr>
          <a:xfrm>
            <a:off x="0" y="1898690"/>
            <a:ext cx="12192882" cy="1664001"/>
          </a:xfrm>
          <a:prstGeom prst="rect">
            <a:avLst/>
          </a:prstGeom>
          <a:solidFill>
            <a:schemeClr val="bg1">
              <a:alpha val="62000"/>
            </a:schemeClr>
          </a:solidFill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04792" indent="-304792" algn="just" defTabSz="1219170">
              <a:buFont typeface="Arial" pitchFamily="34" charset="0"/>
              <a:buAutoNum type="arabicParenR"/>
            </a:pPr>
            <a:endParaRPr lang="ru-RU" sz="1600" b="1" dirty="0">
              <a:solidFill>
                <a:srgbClr val="B22600">
                  <a:lumMod val="50000"/>
                </a:srgbClr>
              </a:solidFill>
              <a:latin typeface="Georgia" panose="02040502050405020303" pitchFamily="18" charset="0"/>
              <a:cs typeface="Arial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-882" y="423620"/>
            <a:ext cx="12194755" cy="407677"/>
          </a:xfrm>
          <a:prstGeom prst="rect">
            <a:avLst/>
          </a:prstGeom>
          <a:solidFill>
            <a:schemeClr val="bg1">
              <a:alpha val="49000"/>
            </a:schemeClr>
          </a:solidFill>
        </p:spPr>
        <p:txBody>
          <a:bodyPr wrap="square">
            <a:spAutoFit/>
          </a:bodyPr>
          <a:lstStyle/>
          <a:p>
            <a:pPr algn="ctr" defTabSz="1219170" latinLnBrk="1"/>
            <a:endParaRPr lang="en-US" sz="1867" b="1" dirty="0">
              <a:solidFill>
                <a:srgbClr val="B22600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  <a:cs typeface="Arial" pitchFamily="34" charset="0"/>
            </a:endParaRPr>
          </a:p>
        </p:txBody>
      </p:sp>
      <p:sp>
        <p:nvSpPr>
          <p:cNvPr id="15" name="Text Placeholder 17"/>
          <p:cNvSpPr txBox="1">
            <a:spLocks/>
          </p:cNvSpPr>
          <p:nvPr/>
        </p:nvSpPr>
        <p:spPr>
          <a:xfrm>
            <a:off x="0" y="238938"/>
            <a:ext cx="12191999" cy="685496"/>
          </a:xfrm>
          <a:prstGeom prst="rect">
            <a:avLst/>
          </a:prstGeom>
          <a:solidFill>
            <a:schemeClr val="accent6">
              <a:lumMod val="50000"/>
              <a:alpha val="14000"/>
            </a:schemeClr>
          </a:solidFill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609585" algn="ctr" defTabSz="1219170">
              <a:spcBef>
                <a:spcPts val="0"/>
              </a:spcBef>
              <a:buNone/>
            </a:pPr>
            <a:r>
              <a:rPr lang="ru-RU" sz="2000" b="1" dirty="0">
                <a:solidFill>
                  <a:srgbClr val="B22600">
                    <a:lumMod val="50000"/>
                  </a:srgbClr>
                </a:solidFill>
                <a:latin typeface="Georgia" panose="02040502050405020303" pitchFamily="18" charset="0"/>
                <a:cs typeface="Arial" pitchFamily="34" charset="0"/>
              </a:rPr>
              <a:t>Сайт Московской юридической академии имени </a:t>
            </a:r>
            <a:r>
              <a:rPr lang="ru-RU" sz="2000" b="1" dirty="0" err="1">
                <a:solidFill>
                  <a:srgbClr val="B22600">
                    <a:lumMod val="50000"/>
                  </a:srgbClr>
                </a:solidFill>
                <a:latin typeface="Georgia" panose="02040502050405020303" pitchFamily="18" charset="0"/>
                <a:cs typeface="Arial" pitchFamily="34" charset="0"/>
              </a:rPr>
              <a:t>О.Е.Кутафина</a:t>
            </a:r>
            <a:r>
              <a:rPr lang="ru-RU" sz="2000" b="1" dirty="0">
                <a:solidFill>
                  <a:srgbClr val="B22600">
                    <a:lumMod val="50000"/>
                  </a:srgbClr>
                </a:solidFill>
                <a:latin typeface="Georgia" panose="02040502050405020303" pitchFamily="18" charset="0"/>
                <a:cs typeface="Arial" pitchFamily="34" charset="0"/>
              </a:rPr>
              <a:t> (МГЮА)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6BEE351-0513-41D8-B466-41B496F8B19A}"/>
              </a:ext>
            </a:extLst>
          </p:cNvPr>
          <p:cNvSpPr txBox="1"/>
          <p:nvPr/>
        </p:nvSpPr>
        <p:spPr>
          <a:xfrm>
            <a:off x="536895" y="4311941"/>
            <a:ext cx="10435905" cy="13422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0241" name="Picture 1" descr="C:\Users\Egor Belov\Downloads\qr-code (1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82006" y="1030014"/>
            <a:ext cx="5486400" cy="5486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314284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7"/>
          <p:cNvSpPr txBox="1">
            <a:spLocks/>
          </p:cNvSpPr>
          <p:nvPr/>
        </p:nvSpPr>
        <p:spPr>
          <a:xfrm>
            <a:off x="-882" y="1961752"/>
            <a:ext cx="12192882" cy="1664001"/>
          </a:xfrm>
          <a:prstGeom prst="rect">
            <a:avLst/>
          </a:prstGeom>
          <a:solidFill>
            <a:schemeClr val="bg1">
              <a:alpha val="62000"/>
            </a:schemeClr>
          </a:solidFill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04792" indent="-304792" algn="just" defTabSz="1219170">
              <a:buFont typeface="Arial" pitchFamily="34" charset="0"/>
              <a:buAutoNum type="arabicParenR"/>
            </a:pPr>
            <a:endParaRPr lang="ru-RU" sz="1600" b="1" dirty="0">
              <a:solidFill>
                <a:srgbClr val="B22600">
                  <a:lumMod val="50000"/>
                </a:srgbClr>
              </a:solidFill>
              <a:latin typeface="Georgia" panose="02040502050405020303" pitchFamily="18" charset="0"/>
              <a:cs typeface="Arial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-882" y="423620"/>
            <a:ext cx="12194755" cy="407677"/>
          </a:xfrm>
          <a:prstGeom prst="rect">
            <a:avLst/>
          </a:prstGeom>
          <a:solidFill>
            <a:schemeClr val="bg1">
              <a:alpha val="49000"/>
            </a:schemeClr>
          </a:solidFill>
        </p:spPr>
        <p:txBody>
          <a:bodyPr wrap="square">
            <a:spAutoFit/>
          </a:bodyPr>
          <a:lstStyle/>
          <a:p>
            <a:pPr algn="ctr" defTabSz="1219170" latinLnBrk="1"/>
            <a:endParaRPr lang="en-US" sz="1867" b="1" dirty="0">
              <a:solidFill>
                <a:srgbClr val="B22600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  <a:cs typeface="Arial" pitchFamily="34" charset="0"/>
            </a:endParaRPr>
          </a:p>
        </p:txBody>
      </p:sp>
      <p:sp>
        <p:nvSpPr>
          <p:cNvPr id="15" name="Text Placeholder 17"/>
          <p:cNvSpPr txBox="1">
            <a:spLocks/>
          </p:cNvSpPr>
          <p:nvPr/>
        </p:nvSpPr>
        <p:spPr>
          <a:xfrm>
            <a:off x="0" y="238938"/>
            <a:ext cx="12191999" cy="685496"/>
          </a:xfrm>
          <a:prstGeom prst="rect">
            <a:avLst/>
          </a:prstGeom>
          <a:solidFill>
            <a:schemeClr val="accent6">
              <a:lumMod val="50000"/>
              <a:alpha val="14000"/>
            </a:schemeClr>
          </a:solidFill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609585" algn="ctr" defTabSz="1219170">
              <a:spcBef>
                <a:spcPts val="0"/>
              </a:spcBef>
              <a:buNone/>
            </a:pPr>
            <a:r>
              <a:rPr lang="ru-RU" sz="1800" b="1" dirty="0">
                <a:solidFill>
                  <a:srgbClr val="B22600">
                    <a:lumMod val="50000"/>
                  </a:srgbClr>
                </a:solidFill>
                <a:latin typeface="Georgia" panose="02040502050405020303" pitchFamily="18" charset="0"/>
                <a:cs typeface="Arial" pitchFamily="34" charset="0"/>
              </a:rPr>
              <a:t>Сайт Оренбургского института (филиала) Университета имени </a:t>
            </a:r>
            <a:r>
              <a:rPr lang="ru-RU" sz="1800" b="1" dirty="0" err="1">
                <a:solidFill>
                  <a:srgbClr val="B22600">
                    <a:lumMod val="50000"/>
                  </a:srgbClr>
                </a:solidFill>
                <a:latin typeface="Georgia" panose="02040502050405020303" pitchFamily="18" charset="0"/>
                <a:cs typeface="Arial" pitchFamily="34" charset="0"/>
              </a:rPr>
              <a:t>О.Е.Кутафина</a:t>
            </a:r>
            <a:r>
              <a:rPr lang="ru-RU" sz="1800" b="1" dirty="0">
                <a:solidFill>
                  <a:srgbClr val="B22600">
                    <a:lumMod val="50000"/>
                  </a:srgbClr>
                </a:solidFill>
                <a:latin typeface="Georgia" panose="02040502050405020303" pitchFamily="18" charset="0"/>
                <a:cs typeface="Arial" pitchFamily="34" charset="0"/>
              </a:rPr>
              <a:t> (МГЮА)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6BEE351-0513-41D8-B466-41B496F8B19A}"/>
              </a:ext>
            </a:extLst>
          </p:cNvPr>
          <p:cNvSpPr txBox="1"/>
          <p:nvPr/>
        </p:nvSpPr>
        <p:spPr>
          <a:xfrm>
            <a:off x="536895" y="4311941"/>
            <a:ext cx="10435905" cy="13422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36866" name="Picture 2" descr="C:\Users\Egor Belov\Downloads\qr-code (2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9964" y="987972"/>
            <a:ext cx="5675586" cy="56755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314284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7"/>
          <p:cNvSpPr txBox="1">
            <a:spLocks/>
          </p:cNvSpPr>
          <p:nvPr/>
        </p:nvSpPr>
        <p:spPr>
          <a:xfrm>
            <a:off x="0" y="1898690"/>
            <a:ext cx="12192882" cy="1664001"/>
          </a:xfrm>
          <a:prstGeom prst="rect">
            <a:avLst/>
          </a:prstGeom>
          <a:solidFill>
            <a:schemeClr val="bg1">
              <a:alpha val="62000"/>
            </a:schemeClr>
          </a:solidFill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04792" indent="-304792" algn="just" defTabSz="1219170">
              <a:buFont typeface="Arial" pitchFamily="34" charset="0"/>
              <a:buAutoNum type="arabicParenR"/>
            </a:pPr>
            <a:endParaRPr lang="ru-RU" sz="1600" b="1" dirty="0">
              <a:solidFill>
                <a:srgbClr val="B22600">
                  <a:lumMod val="50000"/>
                </a:srgbClr>
              </a:solidFill>
              <a:latin typeface="Georgia" panose="02040502050405020303" pitchFamily="18" charset="0"/>
              <a:cs typeface="Arial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-882" y="423620"/>
            <a:ext cx="12194755" cy="407677"/>
          </a:xfrm>
          <a:prstGeom prst="rect">
            <a:avLst/>
          </a:prstGeom>
          <a:solidFill>
            <a:schemeClr val="bg1">
              <a:alpha val="49000"/>
            </a:schemeClr>
          </a:solidFill>
        </p:spPr>
        <p:txBody>
          <a:bodyPr wrap="square">
            <a:spAutoFit/>
          </a:bodyPr>
          <a:lstStyle/>
          <a:p>
            <a:pPr algn="ctr" defTabSz="1219170" latinLnBrk="1"/>
            <a:endParaRPr lang="en-US" sz="1867" b="1" dirty="0">
              <a:solidFill>
                <a:srgbClr val="B22600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  <a:cs typeface="Arial" pitchFamily="34" charset="0"/>
            </a:endParaRPr>
          </a:p>
        </p:txBody>
      </p:sp>
      <p:sp>
        <p:nvSpPr>
          <p:cNvPr id="15" name="Text Placeholder 17"/>
          <p:cNvSpPr txBox="1">
            <a:spLocks/>
          </p:cNvSpPr>
          <p:nvPr/>
        </p:nvSpPr>
        <p:spPr>
          <a:xfrm>
            <a:off x="0" y="270469"/>
            <a:ext cx="12191999" cy="685496"/>
          </a:xfrm>
          <a:prstGeom prst="rect">
            <a:avLst/>
          </a:prstGeom>
          <a:solidFill>
            <a:schemeClr val="accent6">
              <a:lumMod val="50000"/>
              <a:alpha val="14000"/>
            </a:schemeClr>
          </a:solidFill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609585" algn="ctr" defTabSz="1219170">
              <a:spcBef>
                <a:spcPts val="0"/>
              </a:spcBef>
              <a:buNone/>
            </a:pPr>
            <a:endParaRPr lang="ru-RU" sz="1867" b="1" dirty="0">
              <a:solidFill>
                <a:srgbClr val="B22600">
                  <a:lumMod val="50000"/>
                </a:srgbClr>
              </a:solidFill>
              <a:latin typeface="Georgia" panose="02040502050405020303" pitchFamily="18" charset="0"/>
              <a:cs typeface="Arial" pitchFamily="34" charset="0"/>
            </a:endParaRPr>
          </a:p>
        </p:txBody>
      </p:sp>
      <p:sp>
        <p:nvSpPr>
          <p:cNvPr id="37" name="Text Placeholder 18"/>
          <p:cNvSpPr txBox="1">
            <a:spLocks/>
          </p:cNvSpPr>
          <p:nvPr/>
        </p:nvSpPr>
        <p:spPr>
          <a:xfrm>
            <a:off x="2628656" y="375530"/>
            <a:ext cx="6862185" cy="465298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1219170">
              <a:buNone/>
            </a:pPr>
            <a:r>
              <a:rPr lang="ru-RU" altLang="ko-KR" sz="2800" b="1" dirty="0">
                <a:solidFill>
                  <a:srgbClr val="B22600">
                    <a:lumMod val="50000"/>
                  </a:srgbClr>
                </a:solidFill>
                <a:latin typeface="Georgia" panose="02040502050405020303" pitchFamily="18" charset="0"/>
                <a:cs typeface="Arial" pitchFamily="34" charset="0"/>
              </a:rPr>
              <a:t>БЛАГОДАРИМ ЗА ВНИМАНИЕ</a:t>
            </a:r>
            <a:endParaRPr lang="en-US" sz="2800" b="1" dirty="0">
              <a:solidFill>
                <a:schemeClr val="accent6">
                  <a:lumMod val="50000"/>
                </a:schemeClr>
              </a:solidFill>
              <a:latin typeface="Georgia" panose="02040502050405020303" pitchFamily="18" charset="0"/>
              <a:cs typeface="Arial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50574" y="2114864"/>
            <a:ext cx="11436626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594" indent="-228594" algn="ctr" defTabSz="1219170" latinLnBrk="1"/>
            <a:r>
              <a:rPr lang="ru-RU" altLang="ko-KR" sz="2800" b="1" dirty="0">
                <a:solidFill>
                  <a:srgbClr val="B22600">
                    <a:lumMod val="50000"/>
                  </a:srgbClr>
                </a:solidFill>
                <a:latin typeface="Georgia" panose="02040502050405020303" pitchFamily="18" charset="0"/>
                <a:cs typeface="Arial" pitchFamily="34" charset="0"/>
              </a:rPr>
              <a:t>460000, г.Оренбург, ул.Комсомольская, д.50 </a:t>
            </a:r>
          </a:p>
          <a:p>
            <a:pPr marL="228594" indent="-228594" algn="ctr" defTabSz="1219170" latinLnBrk="1"/>
            <a:r>
              <a:rPr lang="ru-RU" altLang="ko-KR" sz="2800" b="1" dirty="0">
                <a:solidFill>
                  <a:srgbClr val="B22600">
                    <a:lumMod val="50000"/>
                  </a:srgbClr>
                </a:solidFill>
                <a:latin typeface="Georgia" panose="02040502050405020303" pitchFamily="18" charset="0"/>
                <a:cs typeface="Arial" pitchFamily="34" charset="0"/>
              </a:rPr>
              <a:t/>
            </a:r>
            <a:br>
              <a:rPr lang="ru-RU" altLang="ko-KR" sz="2800" b="1" dirty="0">
                <a:solidFill>
                  <a:srgbClr val="B22600">
                    <a:lumMod val="50000"/>
                  </a:srgbClr>
                </a:solidFill>
                <a:latin typeface="Georgia" panose="02040502050405020303" pitchFamily="18" charset="0"/>
                <a:cs typeface="Arial" pitchFamily="34" charset="0"/>
              </a:rPr>
            </a:br>
            <a:r>
              <a:rPr lang="ru-RU" altLang="ko-KR" sz="2800" b="1" dirty="0">
                <a:solidFill>
                  <a:srgbClr val="B22600">
                    <a:lumMod val="50000"/>
                  </a:srgbClr>
                </a:solidFill>
                <a:latin typeface="Georgia" panose="02040502050405020303" pitchFamily="18" charset="0"/>
                <a:cs typeface="Arial" pitchFamily="34" charset="0"/>
              </a:rPr>
              <a:t>E-mail: orenpriem@msal.ru</a:t>
            </a:r>
            <a:r>
              <a:rPr lang="ru-RU" altLang="ko-KR" b="1" dirty="0">
                <a:solidFill>
                  <a:srgbClr val="B22600">
                    <a:lumMod val="50000"/>
                  </a:srgbClr>
                </a:solidFill>
                <a:latin typeface="Georgia" panose="02040502050405020303" pitchFamily="18" charset="0"/>
                <a:cs typeface="Arial" pitchFamily="34" charset="0"/>
              </a:rPr>
              <a:t/>
            </a:r>
            <a:br>
              <a:rPr lang="ru-RU" altLang="ko-KR" b="1" dirty="0">
                <a:solidFill>
                  <a:srgbClr val="B22600">
                    <a:lumMod val="50000"/>
                  </a:srgbClr>
                </a:solidFill>
                <a:latin typeface="Georgia" panose="02040502050405020303" pitchFamily="18" charset="0"/>
                <a:cs typeface="Arial" pitchFamily="34" charset="0"/>
              </a:rPr>
            </a:br>
            <a:r>
              <a:rPr lang="ru-RU" altLang="ko-KR" b="1" dirty="0">
                <a:solidFill>
                  <a:srgbClr val="B22600">
                    <a:lumMod val="50000"/>
                  </a:srgbClr>
                </a:solidFill>
                <a:latin typeface="Georgia" panose="02040502050405020303" pitchFamily="18" charset="0"/>
                <a:cs typeface="Arial" pitchFamily="34" charset="0"/>
              </a:rPr>
              <a:t/>
            </a:r>
            <a:br>
              <a:rPr lang="ru-RU" altLang="ko-KR" b="1" dirty="0">
                <a:solidFill>
                  <a:srgbClr val="B22600">
                    <a:lumMod val="50000"/>
                  </a:srgbClr>
                </a:solidFill>
                <a:latin typeface="Georgia" panose="02040502050405020303" pitchFamily="18" charset="0"/>
                <a:cs typeface="Arial" pitchFamily="34" charset="0"/>
              </a:rPr>
            </a:br>
            <a:r>
              <a:rPr lang="ru-RU" altLang="ko-KR" b="1" dirty="0">
                <a:solidFill>
                  <a:srgbClr val="B22600">
                    <a:lumMod val="50000"/>
                  </a:srgbClr>
                </a:solidFill>
                <a:latin typeface="Georgia" panose="02040502050405020303" pitchFamily="18" charset="0"/>
                <a:cs typeface="Arial" pitchFamily="34" charset="0"/>
              </a:rPr>
              <a:t/>
            </a:r>
            <a:br>
              <a:rPr lang="ru-RU" altLang="ko-KR" b="1" dirty="0">
                <a:solidFill>
                  <a:srgbClr val="B22600">
                    <a:lumMod val="50000"/>
                  </a:srgbClr>
                </a:solidFill>
                <a:latin typeface="Georgia" panose="02040502050405020303" pitchFamily="18" charset="0"/>
                <a:cs typeface="Arial" pitchFamily="34" charset="0"/>
              </a:rPr>
            </a:br>
            <a:r>
              <a:rPr lang="ru-RU" altLang="ko-KR" b="1" dirty="0">
                <a:solidFill>
                  <a:srgbClr val="B22600">
                    <a:lumMod val="50000"/>
                  </a:srgbClr>
                </a:solidFill>
                <a:latin typeface="Georgia" panose="02040502050405020303" pitchFamily="18" charset="0"/>
                <a:cs typeface="Arial" pitchFamily="34" charset="0"/>
              </a:rPr>
              <a:t/>
            </a:r>
            <a:br>
              <a:rPr lang="ru-RU" altLang="ko-KR" b="1" dirty="0">
                <a:solidFill>
                  <a:srgbClr val="B22600">
                    <a:lumMod val="50000"/>
                  </a:srgbClr>
                </a:solidFill>
                <a:latin typeface="Georgia" panose="02040502050405020303" pitchFamily="18" charset="0"/>
                <a:cs typeface="Arial" pitchFamily="34" charset="0"/>
              </a:rPr>
            </a:br>
            <a:r>
              <a:rPr lang="ru-RU" altLang="ko-KR" sz="1600" b="1" dirty="0">
                <a:solidFill>
                  <a:srgbClr val="B22600">
                    <a:lumMod val="50000"/>
                  </a:srgbClr>
                </a:solidFill>
                <a:latin typeface="Georgia" panose="02040502050405020303" pitchFamily="18" charset="0"/>
                <a:cs typeface="Arial" pitchFamily="34" charset="0"/>
              </a:rPr>
              <a:t>Лицензия: серия 9001 № 0008956 рег. № 1936 от 16.02.2016 г.</a:t>
            </a:r>
            <a:br>
              <a:rPr lang="ru-RU" altLang="ko-KR" sz="1600" b="1" dirty="0">
                <a:solidFill>
                  <a:srgbClr val="B22600">
                    <a:lumMod val="50000"/>
                  </a:srgbClr>
                </a:solidFill>
                <a:latin typeface="Georgia" panose="02040502050405020303" pitchFamily="18" charset="0"/>
                <a:cs typeface="Arial" pitchFamily="34" charset="0"/>
              </a:rPr>
            </a:br>
            <a:endParaRPr lang="ru-RU" altLang="ko-KR" sz="1600" b="1" dirty="0">
              <a:solidFill>
                <a:srgbClr val="B22600">
                  <a:lumMod val="50000"/>
                </a:srgbClr>
              </a:solidFill>
              <a:latin typeface="Georgia" panose="02040502050405020303" pitchFamily="18" charset="0"/>
              <a:cs typeface="Arial" pitchFamily="34" charset="0"/>
            </a:endParaRPr>
          </a:p>
          <a:p>
            <a:pPr marL="228594" indent="-228594" algn="ctr" defTabSz="1219170" latinLnBrk="1"/>
            <a:r>
              <a:rPr lang="ru-RU" altLang="ko-KR" sz="1600" b="1" dirty="0">
                <a:solidFill>
                  <a:srgbClr val="B22600">
                    <a:lumMod val="50000"/>
                  </a:srgbClr>
                </a:solidFill>
                <a:latin typeface="Georgia" panose="02040502050405020303" pitchFamily="18" charset="0"/>
                <a:cs typeface="Arial" pitchFamily="34" charset="0"/>
              </a:rPr>
              <a:t>Свидетельство о государственной аккредитации: серия 90401 № 0003770 рег. № 3550 от 16.04.2021 г.</a:t>
            </a:r>
            <a:endParaRPr lang="en-US" altLang="ko-KR" sz="1600" b="1" dirty="0">
              <a:solidFill>
                <a:srgbClr val="B22600">
                  <a:lumMod val="50000"/>
                </a:srgbClr>
              </a:solidFill>
              <a:latin typeface="Georgia" panose="02040502050405020303" pitchFamily="18" charset="0"/>
              <a:cs typeface="Arial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" y="6243283"/>
            <a:ext cx="12191999" cy="276999"/>
          </a:xfrm>
          <a:prstGeom prst="rect">
            <a:avLst/>
          </a:prstGeom>
          <a:solidFill>
            <a:schemeClr val="accent6">
              <a:lumMod val="50000"/>
              <a:alpha val="10000"/>
            </a:schemeClr>
          </a:solidFill>
        </p:spPr>
        <p:txBody>
          <a:bodyPr wrap="square" rtlCol="0">
            <a:spAutoFit/>
          </a:bodyPr>
          <a:lstStyle/>
          <a:p>
            <a:pPr indent="609585" algn="just" defTabSz="1219170" latinLnBrk="1"/>
            <a:endParaRPr lang="en-US" altLang="ko-KR" sz="1200" b="1" i="1" dirty="0">
              <a:solidFill>
                <a:srgbClr val="B22600">
                  <a:lumMod val="50000"/>
                </a:srgbClr>
              </a:solidFill>
              <a:latin typeface="Georgia" panose="02040502050405020303" pitchFamily="18" charset="0"/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6BEE351-0513-41D8-B466-41B496F8B19A}"/>
              </a:ext>
            </a:extLst>
          </p:cNvPr>
          <p:cNvSpPr txBox="1"/>
          <p:nvPr/>
        </p:nvSpPr>
        <p:spPr>
          <a:xfrm>
            <a:off x="536895" y="4311941"/>
            <a:ext cx="10435905" cy="13422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31428461"/>
      </p:ext>
    </p:extLst>
  </p:cSld>
  <p:clrMapOvr>
    <a:masterClrMapping/>
  </p:clrMapOvr>
</p:sld>
</file>

<file path=ppt/theme/theme1.xml><?xml version="1.0" encoding="utf-8"?>
<a:theme xmlns:a="http://schemas.openxmlformats.org/drawingml/2006/main" name="Contents Slide Master">
  <a:themeElements>
    <a:clrScheme name="Другая 2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E08A6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72C0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9149</TotalTime>
  <Words>505</Words>
  <Application>Microsoft Office PowerPoint</Application>
  <PresentationFormat>Широкоэкранный</PresentationFormat>
  <Paragraphs>78</Paragraphs>
  <Slides>9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7" baseType="lpstr">
      <vt:lpstr>맑은 고딕</vt:lpstr>
      <vt:lpstr>Arial</vt:lpstr>
      <vt:lpstr>Arial Unicode MS</vt:lpstr>
      <vt:lpstr>Calibri</vt:lpstr>
      <vt:lpstr>Georgia</vt:lpstr>
      <vt:lpstr>Times New Roman</vt:lpstr>
      <vt:lpstr>Wingdings</vt:lpstr>
      <vt:lpstr>Contents Slide Master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Гордикова Анна Александровна</dc:creator>
  <cp:lastModifiedBy>Сиваракша И.В.</cp:lastModifiedBy>
  <cp:revision>100</cp:revision>
  <dcterms:created xsi:type="dcterms:W3CDTF">2023-03-16T13:36:23Z</dcterms:created>
  <dcterms:modified xsi:type="dcterms:W3CDTF">2024-09-16T05:19:38Z</dcterms:modified>
</cp:coreProperties>
</file>