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1" r:id="rId1"/>
  </p:sldMasterIdLst>
  <p:notesMasterIdLst>
    <p:notesMasterId r:id="rId11"/>
  </p:notesMasterIdLst>
  <p:sldIdLst>
    <p:sldId id="327" r:id="rId2"/>
    <p:sldId id="297" r:id="rId3"/>
    <p:sldId id="351" r:id="rId4"/>
    <p:sldId id="352" r:id="rId5"/>
    <p:sldId id="300" r:id="rId6"/>
    <p:sldId id="336" r:id="rId7"/>
    <p:sldId id="340" r:id="rId8"/>
    <p:sldId id="353" r:id="rId9"/>
    <p:sldId id="34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7CD"/>
    <a:srgbClr val="8D6B62"/>
    <a:srgbClr val="260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23C37-41C5-40AC-A250-1F028CB3EA2C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876C7-2ABC-4B45-9CE6-D4E330596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9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32A19-D794-4E46-B837-C9166A754FD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259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32A19-D794-4E46-B837-C9166A754FD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259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2A19-D794-4E46-B837-C9166A754FD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5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2A19-D794-4E46-B837-C9166A754FD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59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32A19-D794-4E46-B837-C9166A754FD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259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32A19-D794-4E46-B837-C9166A754FD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259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32A19-D794-4E46-B837-C9166A754FD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25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50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796819"/>
            <a:ext cx="40656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63200" y="1796819"/>
            <a:ext cx="40656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126400" y="1796819"/>
            <a:ext cx="40656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198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159552" y="322345"/>
            <a:ext cx="384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219843" y="303106"/>
            <a:ext cx="384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8092717" y="303106"/>
            <a:ext cx="384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59552" y="2421000"/>
            <a:ext cx="384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159552" y="4519655"/>
            <a:ext cx="384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1344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280587" y="356659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744629" y="2468893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656736" y="4581128"/>
            <a:ext cx="410389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280587" y="2468893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656736" y="2468132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744629" y="356659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7739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85139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17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101075"/>
            <a:ext cx="12192000" cy="2304256"/>
          </a:xfrm>
          <a:prstGeom prst="rect">
            <a:avLst/>
          </a:prstGeom>
          <a:gradFill flip="none" rotWithShape="1">
            <a:gsLst>
              <a:gs pos="20000">
                <a:srgbClr val="FFFFFF">
                  <a:alpha val="90000"/>
                </a:srgbClr>
              </a:gs>
              <a:gs pos="0">
                <a:schemeClr val="bg1">
                  <a:alpha val="0"/>
                </a:schemeClr>
              </a:gs>
              <a:gs pos="80000">
                <a:schemeClr val="bg1">
                  <a:alpha val="9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393435"/>
            <a:ext cx="12192000" cy="816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22689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867" b="1" dirty="0"/>
              <a:t>INSERT THE TITLE OF YOUR PRESENTATION HERE</a:t>
            </a:r>
            <a:endParaRPr lang="en-US" altLang="ko-KR" sz="1867" dirty="0"/>
          </a:p>
        </p:txBody>
      </p:sp>
    </p:spTree>
    <p:extLst>
      <p:ext uri="{BB962C8B-B14F-4D97-AF65-F5344CB8AC3E}">
        <p14:creationId xmlns:p14="http://schemas.microsoft.com/office/powerpoint/2010/main" val="374060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0" y="0"/>
            <a:ext cx="4271797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57531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0520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4965171"/>
            <a:ext cx="12192000" cy="189282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84280" y="4053450"/>
            <a:ext cx="1823441" cy="18234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410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7803" y="1988840"/>
            <a:ext cx="3395381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397227" y="1988840"/>
            <a:ext cx="3395381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176651" y="1988840"/>
            <a:ext cx="3395381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583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3072342"/>
            <a:ext cx="12192000" cy="1892829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507" y="2030428"/>
            <a:ext cx="3744416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07370" y="2214625"/>
            <a:ext cx="215947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018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72064" y="2372882"/>
            <a:ext cx="4267241" cy="3214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241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0959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6480043" y="1508787"/>
            <a:ext cx="5711957" cy="3840427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110272" y="0"/>
            <a:ext cx="44514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890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alphaModFix amt="9000"/>
            <a:lum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7000" contras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73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4023939"/>
            <a:ext cx="12196497" cy="2423917"/>
          </a:xfrm>
        </p:spPr>
        <p:txBody>
          <a:bodyPr/>
          <a:lstStyle/>
          <a:p>
            <a:r>
              <a:rPr lang="ru-RU" altLang="ko-KR" sz="5333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맑은 고딕" pitchFamily="50" charset="-127"/>
              </a:rPr>
              <a:t>Кутафинская олимпиада школьников по праву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" y="284888"/>
            <a:ext cx="12196496" cy="400110"/>
          </a:xfrm>
          <a:prstGeom prst="rect">
            <a:avLst/>
          </a:prstGeom>
          <a:solidFill>
            <a:srgbClr val="FFFCFB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맑은 고딕" pitchFamily="50" charset="-127"/>
              </a:rPr>
              <a:t>Оренбургский институт (филиал) Университета МГЮА имени О.Е</a:t>
            </a:r>
            <a:r>
              <a:rPr lang="ru-RU" altLang="ko-KR" sz="2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맑은 고딕" pitchFamily="50" charset="-127"/>
              </a:rPr>
              <a:t>.  Кутафина</a:t>
            </a:r>
            <a:endParaRPr lang="ru-RU" altLang="ko-KR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맑은 고딕" pitchFamily="50" charset="-127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3983765" y="284887"/>
            <a:ext cx="6384032" cy="1389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471" y="917061"/>
            <a:ext cx="517091" cy="4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4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 txBox="1">
            <a:spLocks/>
          </p:cNvSpPr>
          <p:nvPr/>
        </p:nvSpPr>
        <p:spPr>
          <a:xfrm>
            <a:off x="0" y="1898690"/>
            <a:ext cx="12192882" cy="166400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algn="just" defTabSz="1219170">
              <a:buFont typeface="Arial" pitchFamily="34" charset="0"/>
              <a:buAutoNum type="arabicParenR"/>
            </a:pPr>
            <a:endParaRPr lang="ru-RU" sz="16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882" y="423620"/>
            <a:ext cx="12194755" cy="4076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defTabSz="1219170" latinLnBrk="1"/>
            <a:endParaRPr lang="en-US" sz="1867" b="1" dirty="0">
              <a:solidFill>
                <a:srgbClr val="B226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5" name="Text Placeholder 17"/>
          <p:cNvSpPr txBox="1">
            <a:spLocks/>
          </p:cNvSpPr>
          <p:nvPr/>
        </p:nvSpPr>
        <p:spPr>
          <a:xfrm>
            <a:off x="0" y="270469"/>
            <a:ext cx="12191999" cy="685496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09585" algn="ctr" defTabSz="121917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Кутафинская олимпиада школьников по праву</a:t>
            </a:r>
          </a:p>
        </p:txBody>
      </p:sp>
      <p:sp>
        <p:nvSpPr>
          <p:cNvPr id="37" name="Text Placeholder 18"/>
          <p:cNvSpPr txBox="1">
            <a:spLocks/>
          </p:cNvSpPr>
          <p:nvPr/>
        </p:nvSpPr>
        <p:spPr>
          <a:xfrm>
            <a:off x="914400" y="1416054"/>
            <a:ext cx="10930759" cy="46529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algn="ctr" defTabSz="1219170">
              <a:buNone/>
            </a:pP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Ежегодно 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Московский государственный юридический университет имени О.Е.Кутафина (МГЮА) проводит </a:t>
            </a: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Кутафинскую олимпиаду школьников по праву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171" y="2364829"/>
            <a:ext cx="111830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 defTabSz="1219170" latinLnBrk="1">
              <a:buFont typeface="Wingdings" pitchFamily="2" charset="2"/>
              <a:buChar char="ü"/>
            </a:pPr>
            <a: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Решая тестовые задания, участники должны будут продемонстрировать как знание теории права, так и умение применить эту теорию к практической ситуации.</a:t>
            </a:r>
            <a:b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</a:br>
            <a:endParaRPr lang="ru-RU" altLang="ko-KR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28594" indent="-228594" algn="just" defTabSz="1219170" latinLnBrk="1">
              <a:buFont typeface="Wingdings" pitchFamily="2" charset="2"/>
              <a:buChar char="ü"/>
            </a:pPr>
            <a: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В Кутафинской олимпиаде школьников по праву принимают участие учащиеся 8-11 классов общеобразовательных учреждений, осваивающие общеобразовательные программы среднего (полного) общего образования.</a:t>
            </a:r>
            <a:b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</a:br>
            <a:endParaRPr lang="ru-RU" altLang="ko-KR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28594" indent="-228594" algn="just" defTabSz="1219170" latinLnBrk="1">
              <a:buFont typeface="Wingdings" pitchFamily="2" charset="2"/>
              <a:buChar char="ü"/>
            </a:pPr>
            <a: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Победителям и призерам Кутафинской олимпиады школьников предоставляются льготы при поступлении в высшие учебные заведения.</a:t>
            </a:r>
          </a:p>
          <a:p>
            <a:pPr algn="just" defTabSz="1219170" latinLnBrk="1"/>
            <a:endParaRPr lang="en-US" altLang="ko-KR" sz="14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" y="6243283"/>
            <a:ext cx="12191999" cy="461665"/>
          </a:xfrm>
          <a:prstGeom prst="rect">
            <a:avLst/>
          </a:prstGeom>
          <a:solidFill>
            <a:schemeClr val="accent6">
              <a:lumMod val="5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indent="609585" algn="just" defTabSz="1219170" latinLnBrk="1"/>
            <a:r>
              <a:rPr lang="ru-RU" altLang="ko-KR" sz="1200" b="1" i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Приказом Министерства науки и высшего образования Российской Федерации от 30.08.2019 года № 658 «Об утверждении перечня олимпиад школьников и их уровней на 2019/20 учебный год» Кутафинской олимпиаде школьников по праву присвоен I уровень.</a:t>
            </a:r>
            <a:endParaRPr lang="en-US" altLang="ko-KR" sz="1200" b="1" i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2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 txBox="1">
            <a:spLocks/>
          </p:cNvSpPr>
          <p:nvPr/>
        </p:nvSpPr>
        <p:spPr>
          <a:xfrm>
            <a:off x="0" y="1898690"/>
            <a:ext cx="12192882" cy="166400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algn="just" defTabSz="1219170">
              <a:buFont typeface="Arial" pitchFamily="34" charset="0"/>
              <a:buAutoNum type="arabicParenR"/>
            </a:pPr>
            <a:endParaRPr lang="ru-RU" sz="16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882" y="423620"/>
            <a:ext cx="12194755" cy="4076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defTabSz="1219170" latinLnBrk="1"/>
            <a:endParaRPr lang="en-US" sz="1867" b="1" dirty="0">
              <a:solidFill>
                <a:srgbClr val="B226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5" name="Text Placeholder 17"/>
          <p:cNvSpPr txBox="1">
            <a:spLocks/>
          </p:cNvSpPr>
          <p:nvPr/>
        </p:nvSpPr>
        <p:spPr>
          <a:xfrm>
            <a:off x="0" y="270469"/>
            <a:ext cx="12191999" cy="685496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09585" algn="ctr" defTabSz="121917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Кутафинская олимпиада школьников по праву</a:t>
            </a:r>
          </a:p>
        </p:txBody>
      </p:sp>
      <p:sp>
        <p:nvSpPr>
          <p:cNvPr id="37" name="Text Placeholder 18"/>
          <p:cNvSpPr txBox="1">
            <a:spLocks/>
          </p:cNvSpPr>
          <p:nvPr/>
        </p:nvSpPr>
        <p:spPr>
          <a:xfrm>
            <a:off x="914400" y="1416054"/>
            <a:ext cx="10930759" cy="46529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algn="ctr" defTabSz="1219170">
              <a:buNone/>
            </a:pPr>
            <a:endParaRPr lang="ru-RU" altLang="ko-KR" sz="18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EE351-0513-41D8-B466-41B496F8B19A}"/>
              </a:ext>
            </a:extLst>
          </p:cNvPr>
          <p:cNvSpPr txBox="1"/>
          <p:nvPr/>
        </p:nvSpPr>
        <p:spPr>
          <a:xfrm>
            <a:off x="536895" y="4311941"/>
            <a:ext cx="10435905" cy="134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 Placeholder 18"/>
          <p:cNvSpPr txBox="1">
            <a:spLocks/>
          </p:cNvSpPr>
          <p:nvPr/>
        </p:nvSpPr>
        <p:spPr>
          <a:xfrm>
            <a:off x="515008" y="3226675"/>
            <a:ext cx="11282856" cy="125073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algn="ctr" defTabSz="1219170">
              <a:buNone/>
            </a:pP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Участие в заключительном этапе олимпиады дает </a:t>
            </a: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гарантированное преимущество 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при поступлении на направления подготовки (специальности), соответствующие профилю Олимпиады</a:t>
            </a:r>
            <a:r>
              <a:rPr lang="en-US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,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в Московскую государственную юридическую академию имени О. Е. </a:t>
            </a:r>
            <a:r>
              <a:rPr lang="ru-RU" altLang="ko-KR" sz="1800" b="1" dirty="0" err="1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Кутафина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(МГЮА)</a:t>
            </a:r>
            <a:r>
              <a:rPr lang="en-US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,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ее филиалы</a:t>
            </a:r>
            <a:r>
              <a:rPr lang="en-US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,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а также в университеты-партнеры.</a:t>
            </a:r>
          </a:p>
          <a:p>
            <a:pPr marL="228594" indent="-228594" algn="ctr" defTabSz="1219170">
              <a:buNone/>
            </a:pPr>
            <a:endParaRPr lang="ru-RU" altLang="ko-KR" sz="18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28594" indent="-228594" algn="just" defTabSz="1219170">
              <a:buNone/>
            </a:pP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— зачисление </a:t>
            </a: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без вступительных испытаний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;</a:t>
            </a:r>
          </a:p>
          <a:p>
            <a:pPr marL="228594" indent="-228594" algn="just" defTabSz="1219170">
              <a:buNone/>
            </a:pP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— </a:t>
            </a: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максимальный балл ЕГЭ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по предмету, соответствующему профилю олимпиады;</a:t>
            </a:r>
          </a:p>
          <a:p>
            <a:pPr marL="228594" indent="-228594" algn="just" defTabSz="1219170">
              <a:buNone/>
            </a:pP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— </a:t>
            </a: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дополнительные баллы 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при поступлении;</a:t>
            </a:r>
          </a:p>
          <a:p>
            <a:pPr marL="228594" indent="-228594" algn="just" defTabSz="1219170">
              <a:buNone/>
            </a:pP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— победители и призеры из </a:t>
            </a:r>
            <a:r>
              <a:rPr lang="ru-RU" altLang="ko-KR" sz="1800" b="1" dirty="0" err="1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невыпускных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классов в следующем учебном году получают </a:t>
            </a: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право принять участие сразу в заключительном этапе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.</a:t>
            </a:r>
          </a:p>
          <a:p>
            <a:pPr marL="228594" indent="-228594" algn="just" defTabSz="1219170">
              <a:buNone/>
            </a:pPr>
            <a:endParaRPr lang="ru-RU" altLang="ko-KR" sz="18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28594" indent="-228594" algn="just" defTabSz="1219170">
              <a:buNone/>
            </a:pP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Участники олимпиады могут получить </a:t>
            </a: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диплом или свидетельство об участии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в Кутафинской олимпиаде.</a:t>
            </a:r>
          </a:p>
          <a:p>
            <a:pPr marL="228594" indent="-228594" algn="just" defTabSz="1219170">
              <a:buNone/>
            </a:pPr>
            <a:endParaRPr lang="ru-RU" altLang="ko-KR" sz="18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2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15680" y="1604797"/>
            <a:ext cx="8732407" cy="480131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lIns="121917" tIns="60958" rIns="121917" bIns="60958">
            <a:spAutoFit/>
          </a:bodyPr>
          <a:lstStyle/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3" name="Text Placeholder 17"/>
          <p:cNvSpPr txBox="1">
            <a:spLocks/>
          </p:cNvSpPr>
          <p:nvPr/>
        </p:nvSpPr>
        <p:spPr>
          <a:xfrm>
            <a:off x="2995448" y="1196178"/>
            <a:ext cx="8975835" cy="4149113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</p:spPr>
        <p:txBody>
          <a:bodyPr lIns="121917" tIns="60958" rIns="121917" bIns="60958"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algn="just">
              <a:buAutoNum type="arabicParenR"/>
            </a:pPr>
            <a:endParaRPr lang="ru-RU" altLang="ko-KR" sz="17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28594" indent="-228594" algn="just" defTabSz="1219170">
              <a:buFont typeface="Wingdings" panose="05000000000000000000" pitchFamily="2" charset="2"/>
              <a:buChar char="ü"/>
            </a:pP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Олимпиада проводится </a:t>
            </a: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в два этапа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: отборочный и заключительный.</a:t>
            </a:r>
          </a:p>
          <a:p>
            <a:pPr algn="just" defTabSz="1219170">
              <a:buFont typeface="Wingdings" pitchFamily="2" charset="2"/>
              <a:buChar char="ü"/>
            </a:pP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Отборочный этап 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проводится в </a:t>
            </a: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заочной (дистанционной) форме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:</a:t>
            </a:r>
          </a:p>
          <a:p>
            <a:pPr algn="just" defTabSz="1219170"/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13 января 2024 года – для учащихся 8-10 классов (с 00:00 до 23:59по мск)</a:t>
            </a:r>
          </a:p>
          <a:p>
            <a:pPr algn="just" defTabSz="1219170"/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14 января 2024 года – для учащихся 11 классов (с 00:00 до 23:59 по мск)</a:t>
            </a:r>
          </a:p>
          <a:p>
            <a:pPr marL="228594" indent="-228594" algn="just" defTabSz="1219170">
              <a:buFont typeface="Wingdings" panose="05000000000000000000" pitchFamily="2" charset="2"/>
              <a:buChar char="ü"/>
            </a:pP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Заключительный этап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проводится </a:t>
            </a: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в очном формате  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в университете по адресу </a:t>
            </a: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г. Москва, ул. Садовая-Кудринская, д. 9 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(с применением компьютера при решении олимпиадных заданий - путем набора ответа на клавиатуре) письменно в соответствии с графиком.</a:t>
            </a:r>
          </a:p>
          <a:p>
            <a:pPr marL="228594" indent="-228594" algn="just" defTabSz="1219170"/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2 марта 2024 года (для учащихся 8, 9 и 10 классов)</a:t>
            </a:r>
          </a:p>
          <a:p>
            <a:pPr marL="228594" indent="-228594" algn="just" defTabSz="1219170"/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3 марта 2024 года (для учащихся 11 классов)</a:t>
            </a:r>
          </a:p>
          <a:p>
            <a:pPr marL="0" indent="0" algn="just">
              <a:buNone/>
            </a:pPr>
            <a:endParaRPr lang="ru-RU" sz="17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2210070"/>
            <a:ext cx="2731296" cy="2016224"/>
          </a:xfrm>
          <a:prstGeom prst="roundRect">
            <a:avLst/>
          </a:prstGeom>
          <a:solidFill>
            <a:schemeClr val="accent6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Когда проводится Олимпиада? </a:t>
            </a:r>
            <a:endParaRPr lang="en-US" sz="21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0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 27"/>
          <p:cNvSpPr/>
          <p:nvPr/>
        </p:nvSpPr>
        <p:spPr>
          <a:xfrm rot="21600000">
            <a:off x="6159062" y="2249213"/>
            <a:ext cx="5812222" cy="1019503"/>
          </a:xfrm>
          <a:custGeom>
            <a:avLst/>
            <a:gdLst>
              <a:gd name="connsiteX0" fmla="*/ 0 w 5036375"/>
              <a:gd name="connsiteY0" fmla="*/ 0 h 804410"/>
              <a:gd name="connsiteX1" fmla="*/ 4634170 w 5036375"/>
              <a:gd name="connsiteY1" fmla="*/ 0 h 804410"/>
              <a:gd name="connsiteX2" fmla="*/ 5036375 w 5036375"/>
              <a:gd name="connsiteY2" fmla="*/ 402205 h 804410"/>
              <a:gd name="connsiteX3" fmla="*/ 4634170 w 5036375"/>
              <a:gd name="connsiteY3" fmla="*/ 804410 h 804410"/>
              <a:gd name="connsiteX4" fmla="*/ 0 w 5036375"/>
              <a:gd name="connsiteY4" fmla="*/ 804410 h 804410"/>
              <a:gd name="connsiteX5" fmla="*/ 0 w 5036375"/>
              <a:gd name="connsiteY5" fmla="*/ 0 h 80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6375" h="804410">
                <a:moveTo>
                  <a:pt x="5036375" y="804409"/>
                </a:moveTo>
                <a:lnTo>
                  <a:pt x="402205" y="804409"/>
                </a:lnTo>
                <a:lnTo>
                  <a:pt x="0" y="402205"/>
                </a:lnTo>
                <a:lnTo>
                  <a:pt x="402205" y="1"/>
                </a:lnTo>
                <a:lnTo>
                  <a:pt x="5036375" y="1"/>
                </a:lnTo>
                <a:lnTo>
                  <a:pt x="5036375" y="804409"/>
                </a:lnTo>
                <a:close/>
              </a:path>
            </a:pathLst>
          </a:custGeom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2534" tIns="60961" rIns="113792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Участник Олимпиады может принять участие в Олимпиаде на базе университета в г. Москве или его филиалах (включая г. Оренбург)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а также университетах-партнерах</a:t>
            </a:r>
            <a:endParaRPr lang="ru-RU" sz="1400" b="1" kern="12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35111" y="1316765"/>
            <a:ext cx="7344139" cy="4707627"/>
          </a:xfrm>
          <a:prstGeom prst="rect">
            <a:avLst/>
          </a:prstGeom>
          <a:ln>
            <a:noFill/>
          </a:ln>
        </p:spPr>
      </p:sp>
      <p:sp>
        <p:nvSpPr>
          <p:cNvPr id="18" name="Полилиния 17"/>
          <p:cNvSpPr/>
          <p:nvPr/>
        </p:nvSpPr>
        <p:spPr>
          <a:xfrm rot="21600000">
            <a:off x="6153778" y="3546043"/>
            <a:ext cx="5880567" cy="979042"/>
          </a:xfrm>
          <a:custGeom>
            <a:avLst/>
            <a:gdLst>
              <a:gd name="connsiteX0" fmla="*/ 0 w 5044726"/>
              <a:gd name="connsiteY0" fmla="*/ 0 h 979040"/>
              <a:gd name="connsiteX1" fmla="*/ 4555206 w 5044726"/>
              <a:gd name="connsiteY1" fmla="*/ 0 h 979040"/>
              <a:gd name="connsiteX2" fmla="*/ 5044726 w 5044726"/>
              <a:gd name="connsiteY2" fmla="*/ 489520 h 979040"/>
              <a:gd name="connsiteX3" fmla="*/ 4555206 w 5044726"/>
              <a:gd name="connsiteY3" fmla="*/ 979040 h 979040"/>
              <a:gd name="connsiteX4" fmla="*/ 0 w 5044726"/>
              <a:gd name="connsiteY4" fmla="*/ 979040 h 979040"/>
              <a:gd name="connsiteX5" fmla="*/ 0 w 5044726"/>
              <a:gd name="connsiteY5" fmla="*/ 0 h 97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4726" h="979040">
                <a:moveTo>
                  <a:pt x="5044726" y="979039"/>
                </a:moveTo>
                <a:lnTo>
                  <a:pt x="489520" y="979039"/>
                </a:lnTo>
                <a:lnTo>
                  <a:pt x="0" y="489520"/>
                </a:lnTo>
                <a:lnTo>
                  <a:pt x="489520" y="1"/>
                </a:lnTo>
                <a:lnTo>
                  <a:pt x="5044726" y="1"/>
                </a:lnTo>
                <a:lnTo>
                  <a:pt x="5044726" y="979039"/>
                </a:lnTo>
                <a:close/>
              </a:path>
            </a:pathLst>
          </a:custGeom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6191" tIns="60961" rIns="113792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Участник Олимпиады выполняет олимпиадную работу на личном компьютере, имеющем доступ в сеть «Интернет».</a:t>
            </a:r>
            <a:endParaRPr lang="ru-RU" sz="1600" b="1" kern="12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748320" y="2305670"/>
            <a:ext cx="836721" cy="882346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Овал 28"/>
          <p:cNvSpPr/>
          <p:nvPr/>
        </p:nvSpPr>
        <p:spPr>
          <a:xfrm>
            <a:off x="5779189" y="3601800"/>
            <a:ext cx="823571" cy="823933"/>
          </a:xfrm>
          <a:prstGeom prst="ellipse">
            <a:avLst/>
          </a:prstGeom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C7A984BB-ADAB-4EEC-A0A1-1941379A82A0}"/>
              </a:ext>
            </a:extLst>
          </p:cNvPr>
          <p:cNvGrpSpPr/>
          <p:nvPr/>
        </p:nvGrpSpPr>
        <p:grpSpPr>
          <a:xfrm>
            <a:off x="521550" y="1775607"/>
            <a:ext cx="4299580" cy="3440765"/>
            <a:chOff x="3995936" y="1131590"/>
            <a:chExt cx="3240001" cy="3249575"/>
          </a:xfrm>
        </p:grpSpPr>
        <p:sp>
          <p:nvSpPr>
            <p:cNvPr id="22" name="Diamond 5">
              <a:extLst>
                <a:ext uri="{FF2B5EF4-FFF2-40B4-BE49-F238E27FC236}">
                  <a16:creationId xmlns:a16="http://schemas.microsoft.com/office/drawing/2014/main" id="{F02BD426-2A79-414C-AF1A-A4E534FB7378}"/>
                </a:ext>
              </a:extLst>
            </p:cNvPr>
            <p:cNvSpPr/>
            <p:nvPr/>
          </p:nvSpPr>
          <p:spPr>
            <a:xfrm>
              <a:off x="3995936" y="1131590"/>
              <a:ext cx="3240001" cy="3249575"/>
            </a:xfrm>
            <a:custGeom>
              <a:avLst/>
              <a:gdLst/>
              <a:ahLst/>
              <a:cxnLst/>
              <a:rect l="l" t="t" r="r" b="b"/>
              <a:pathLst>
                <a:path w="3240001" h="3249575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solidFill>
              <a:schemeClr val="accent1">
                <a:lumMod val="5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3" name="Rectangle 1">
              <a:extLst>
                <a:ext uri="{FF2B5EF4-FFF2-40B4-BE49-F238E27FC236}">
                  <a16:creationId xmlns:a16="http://schemas.microsoft.com/office/drawing/2014/main" id="{C1CE13D2-D0BE-4A55-B346-DBC5357D6BC4}"/>
                </a:ext>
              </a:extLst>
            </p:cNvPr>
            <p:cNvSpPr/>
            <p:nvPr/>
          </p:nvSpPr>
          <p:spPr>
            <a:xfrm>
              <a:off x="4205111" y="1331025"/>
              <a:ext cx="2821650" cy="1941753"/>
            </a:xfrm>
            <a:custGeom>
              <a:avLst/>
              <a:gdLst/>
              <a:ahLst/>
              <a:cxnLst/>
              <a:rect l="l" t="t" r="r" b="b"/>
              <a:pathLst>
                <a:path w="2592288" h="1828721">
                  <a:moveTo>
                    <a:pt x="0" y="0"/>
                  </a:moveTo>
                  <a:lnTo>
                    <a:pt x="2592288" y="0"/>
                  </a:lnTo>
                  <a:lnTo>
                    <a:pt x="2592288" y="980121"/>
                  </a:lnTo>
                  <a:lnTo>
                    <a:pt x="1302036" y="1828721"/>
                  </a:lnTo>
                  <a:lnTo>
                    <a:pt x="0" y="9787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r>
                <a:rPr lang="ru-RU" altLang="ko-KR" sz="2000" b="1" dirty="0">
                  <a:solidFill>
                    <a:srgbClr val="B22600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Способы дистанционного </a:t>
              </a:r>
            </a:p>
            <a:p>
              <a:pPr algn="ctr" defTabSz="1219170" latinLnBrk="1"/>
              <a:r>
                <a:rPr lang="ru-RU" altLang="ko-KR" sz="2000" b="1" dirty="0">
                  <a:solidFill>
                    <a:srgbClr val="B22600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участия</a:t>
              </a:r>
            </a:p>
            <a:p>
              <a:pPr algn="ctr" defTabSz="1219170" latinLnBrk="1"/>
              <a:endParaRPr lang="ko-KR" altLang="en-US" sz="2000" b="1" dirty="0">
                <a:solidFill>
                  <a:srgbClr val="B22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endParaRPr>
            </a:p>
          </p:txBody>
        </p:sp>
      </p:grpSp>
      <p:sp>
        <p:nvSpPr>
          <p:cNvPr id="36" name="Овал 35"/>
          <p:cNvSpPr/>
          <p:nvPr/>
        </p:nvSpPr>
        <p:spPr>
          <a:xfrm>
            <a:off x="5762202" y="3589376"/>
            <a:ext cx="837623" cy="878814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Trapezoid 13"/>
          <p:cNvSpPr/>
          <p:nvPr/>
        </p:nvSpPr>
        <p:spPr>
          <a:xfrm>
            <a:off x="5915329" y="3844383"/>
            <a:ext cx="576064" cy="41641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0" name="Round Same Side Corner Rectangle 8">
            <a:extLst>
              <a:ext uri="{FF2B5EF4-FFF2-40B4-BE49-F238E27FC236}">
                <a16:creationId xmlns:a16="http://schemas.microsoft.com/office/drawing/2014/main" id="{45DD27D2-F062-4869-8095-2AFCF2B602C0}"/>
              </a:ext>
            </a:extLst>
          </p:cNvPr>
          <p:cNvSpPr/>
          <p:nvPr/>
        </p:nvSpPr>
        <p:spPr>
          <a:xfrm>
            <a:off x="5959168" y="2679497"/>
            <a:ext cx="203419" cy="33412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Round Same Side Corner Rectangle 20">
            <a:extLst>
              <a:ext uri="{FF2B5EF4-FFF2-40B4-BE49-F238E27FC236}">
                <a16:creationId xmlns:a16="http://schemas.microsoft.com/office/drawing/2014/main" id="{F7A96464-D1F5-4E4C-997B-121C1D99A3B9}"/>
              </a:ext>
            </a:extLst>
          </p:cNvPr>
          <p:cNvSpPr/>
          <p:nvPr/>
        </p:nvSpPr>
        <p:spPr>
          <a:xfrm rot="10800000">
            <a:off x="6189025" y="2679497"/>
            <a:ext cx="253472" cy="33721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2" name="Parallelogram 15"/>
          <p:cNvSpPr/>
          <p:nvPr/>
        </p:nvSpPr>
        <p:spPr>
          <a:xfrm rot="16200000">
            <a:off x="6028569" y="2486501"/>
            <a:ext cx="87212" cy="27240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3" name="Parallelogram 15"/>
          <p:cNvSpPr/>
          <p:nvPr/>
        </p:nvSpPr>
        <p:spPr>
          <a:xfrm rot="16200000">
            <a:off x="6274275" y="2486501"/>
            <a:ext cx="87212" cy="27240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586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15680" y="1604797"/>
            <a:ext cx="8732407" cy="480131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lIns="121917" tIns="60958" rIns="121917" bIns="60958">
            <a:spAutoFit/>
          </a:bodyPr>
          <a:lstStyle/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3" name="Text Placeholder 17"/>
          <p:cNvSpPr txBox="1">
            <a:spLocks/>
          </p:cNvSpPr>
          <p:nvPr/>
        </p:nvSpPr>
        <p:spPr>
          <a:xfrm>
            <a:off x="2942898" y="1196178"/>
            <a:ext cx="9091448" cy="4149113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</p:spPr>
        <p:txBody>
          <a:bodyPr lIns="121917" tIns="60958" rIns="121917" bIns="60958"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algn="just">
              <a:buAutoNum type="arabicParenR"/>
            </a:pPr>
            <a:endParaRPr lang="ru-RU" altLang="ko-KR" sz="17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28594" indent="-228594" algn="just" defTabSz="1219170">
              <a:buFont typeface="Wingdings" panose="05000000000000000000" pitchFamily="2" charset="2"/>
              <a:buChar char="ü"/>
            </a:pP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Заявление на участие в Кутафинской олимпиаде школьников по праву по установленной форме.</a:t>
            </a:r>
          </a:p>
          <a:p>
            <a:pPr marL="228594" indent="-228594" algn="just" defTabSz="1219170">
              <a:buFont typeface="Wingdings" panose="05000000000000000000" pitchFamily="2" charset="2"/>
              <a:buChar char="ü"/>
            </a:pP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Согласие на обработку персональных данных.</a:t>
            </a:r>
          </a:p>
          <a:p>
            <a:pPr marL="228594" indent="-228594" algn="just" defTabSz="1219170">
              <a:buFont typeface="Wingdings" panose="05000000000000000000" pitchFamily="2" charset="2"/>
              <a:buChar char="ü"/>
            </a:pP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Согласие на распространение персональных данных.</a:t>
            </a:r>
          </a:p>
          <a:p>
            <a:pPr marL="228594" indent="-228594" algn="just" defTabSz="1219170">
              <a:buFont typeface="Wingdings" panose="05000000000000000000" pitchFamily="2" charset="2"/>
              <a:buChar char="ü"/>
            </a:pP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Справка из образовательной организации с подписью ответственного      лица и печатью образовательной организации, с указанием класса, в       котором обучается участник Олимпиады, и уровня образования,                 который осваивает участник. Справка должна быть получена </a:t>
            </a:r>
            <a:r>
              <a:rPr lang="ru-RU" sz="17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не ранее     1 сентября 2023 года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2147008"/>
            <a:ext cx="2731296" cy="2016224"/>
          </a:xfrm>
          <a:prstGeom prst="roundRect">
            <a:avLst/>
          </a:prstGeom>
          <a:solidFill>
            <a:schemeClr val="accent6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Какие документы необходимо подать для участия? </a:t>
            </a:r>
            <a:endParaRPr lang="en-US" sz="21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085628"/>
            <a:ext cx="12191999" cy="523220"/>
          </a:xfrm>
          <a:prstGeom prst="rect">
            <a:avLst/>
          </a:prstGeom>
          <a:solidFill>
            <a:schemeClr val="accent6">
              <a:lumMod val="5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indent="609585" algn="just" defTabSz="1219170" latinLnBrk="1"/>
            <a:r>
              <a:rPr lang="ru-RU" altLang="ko-KR" sz="1400" b="1" i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Образцы документов находятся на официальном сайте образовательной организации в приложениях к регламенту проведения Кутафинской олимпиады школьников по праву</a:t>
            </a:r>
            <a:endParaRPr lang="en-US" altLang="ko-KR" sz="1400" b="1" i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0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 txBox="1">
            <a:spLocks/>
          </p:cNvSpPr>
          <p:nvPr/>
        </p:nvSpPr>
        <p:spPr>
          <a:xfrm>
            <a:off x="0" y="1898690"/>
            <a:ext cx="12192882" cy="166400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algn="just" defTabSz="1219170">
              <a:buFont typeface="Arial" pitchFamily="34" charset="0"/>
              <a:buAutoNum type="arabicParenR"/>
            </a:pPr>
            <a:endParaRPr lang="ru-RU" sz="16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882" y="423620"/>
            <a:ext cx="12194755" cy="4076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defTabSz="1219170" latinLnBrk="1"/>
            <a:endParaRPr lang="en-US" sz="1867" b="1" dirty="0">
              <a:solidFill>
                <a:srgbClr val="B226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5" name="Text Placeholder 17"/>
          <p:cNvSpPr txBox="1">
            <a:spLocks/>
          </p:cNvSpPr>
          <p:nvPr/>
        </p:nvSpPr>
        <p:spPr>
          <a:xfrm>
            <a:off x="0" y="238938"/>
            <a:ext cx="12191999" cy="685496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09585" algn="ctr" defTabSz="121917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Сайт Московской юридической академии имени </a:t>
            </a:r>
            <a:r>
              <a:rPr lang="ru-RU" sz="2000" b="1" dirty="0" err="1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О.Е.Кутафина</a:t>
            </a:r>
            <a:r>
              <a:rPr lang="ru-RU" sz="20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(МГЮА)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EE351-0513-41D8-B466-41B496F8B19A}"/>
              </a:ext>
            </a:extLst>
          </p:cNvPr>
          <p:cNvSpPr txBox="1"/>
          <p:nvPr/>
        </p:nvSpPr>
        <p:spPr>
          <a:xfrm>
            <a:off x="536895" y="4311941"/>
            <a:ext cx="10435905" cy="134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41" name="Picture 1" descr="C:\Users\Egor Belov\Downloads\qr-code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2006" y="1030014"/>
            <a:ext cx="54864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42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 txBox="1">
            <a:spLocks/>
          </p:cNvSpPr>
          <p:nvPr/>
        </p:nvSpPr>
        <p:spPr>
          <a:xfrm>
            <a:off x="-882" y="1961752"/>
            <a:ext cx="12192882" cy="166400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algn="just" defTabSz="1219170">
              <a:buFont typeface="Arial" pitchFamily="34" charset="0"/>
              <a:buAutoNum type="arabicParenR"/>
            </a:pPr>
            <a:endParaRPr lang="ru-RU" sz="16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882" y="423620"/>
            <a:ext cx="12194755" cy="4076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defTabSz="1219170" latinLnBrk="1"/>
            <a:endParaRPr lang="en-US" sz="1867" b="1" dirty="0">
              <a:solidFill>
                <a:srgbClr val="B226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5" name="Text Placeholder 17"/>
          <p:cNvSpPr txBox="1">
            <a:spLocks/>
          </p:cNvSpPr>
          <p:nvPr/>
        </p:nvSpPr>
        <p:spPr>
          <a:xfrm>
            <a:off x="0" y="238938"/>
            <a:ext cx="12191999" cy="685496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09585" algn="ctr" defTabSz="121917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Сайт Оренбургского института (филиала) Университета имени </a:t>
            </a:r>
            <a:r>
              <a:rPr lang="ru-RU" sz="1800" b="1" dirty="0" err="1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О.Е.Кутафина</a:t>
            </a:r>
            <a:r>
              <a:rPr lang="ru-RU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(МГЮА)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EE351-0513-41D8-B466-41B496F8B19A}"/>
              </a:ext>
            </a:extLst>
          </p:cNvPr>
          <p:cNvSpPr txBox="1"/>
          <p:nvPr/>
        </p:nvSpPr>
        <p:spPr>
          <a:xfrm>
            <a:off x="536895" y="4311941"/>
            <a:ext cx="10435905" cy="134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6866" name="Picture 2" descr="C:\Users\Egor Belov\Downloads\qr-code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964" y="987972"/>
            <a:ext cx="5675586" cy="5675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428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 txBox="1">
            <a:spLocks/>
          </p:cNvSpPr>
          <p:nvPr/>
        </p:nvSpPr>
        <p:spPr>
          <a:xfrm>
            <a:off x="0" y="1898690"/>
            <a:ext cx="12192882" cy="166400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algn="just" defTabSz="1219170">
              <a:buFont typeface="Arial" pitchFamily="34" charset="0"/>
              <a:buAutoNum type="arabicParenR"/>
            </a:pPr>
            <a:endParaRPr lang="ru-RU" sz="16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882" y="423620"/>
            <a:ext cx="12194755" cy="4076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defTabSz="1219170" latinLnBrk="1"/>
            <a:endParaRPr lang="en-US" sz="1867" b="1" dirty="0">
              <a:solidFill>
                <a:srgbClr val="B226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5" name="Text Placeholder 17"/>
          <p:cNvSpPr txBox="1">
            <a:spLocks/>
          </p:cNvSpPr>
          <p:nvPr/>
        </p:nvSpPr>
        <p:spPr>
          <a:xfrm>
            <a:off x="0" y="270469"/>
            <a:ext cx="12191999" cy="685496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09585" algn="ctr" defTabSz="1219170">
              <a:spcBef>
                <a:spcPts val="0"/>
              </a:spcBef>
              <a:buNone/>
            </a:pPr>
            <a:endParaRPr lang="ru-RU" sz="1867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7" name="Text Placeholder 18"/>
          <p:cNvSpPr txBox="1">
            <a:spLocks/>
          </p:cNvSpPr>
          <p:nvPr/>
        </p:nvSpPr>
        <p:spPr>
          <a:xfrm>
            <a:off x="2628656" y="375530"/>
            <a:ext cx="6862185" cy="46529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altLang="ko-KR" sz="2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БЛАГОДАРИМ ЗА ВНИМАНИЕ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0574" y="2114864"/>
            <a:ext cx="1143662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ctr" defTabSz="1219170" latinLnBrk="1"/>
            <a:r>
              <a:rPr lang="ru-RU" altLang="ko-KR" sz="2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460000, г.Оренбург, ул.Комсомольская, д.50 </a:t>
            </a:r>
          </a:p>
          <a:p>
            <a:pPr marL="228594" indent="-228594" algn="ctr" defTabSz="1219170" latinLnBrk="1"/>
            <a:br>
              <a:rPr lang="ru-RU" altLang="ko-KR" sz="2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ru-RU" altLang="ko-KR" sz="2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E-mail: orenpriem@msal.ru</a:t>
            </a:r>
            <a:b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</a:br>
            <a:b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</a:br>
            <a:b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</a:br>
            <a:b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ru-RU" altLang="ko-KR" sz="16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Лицензия: серия 9001 № 0008956 рег. № 1936 от 16.02.2016 г.</a:t>
            </a:r>
            <a:br>
              <a:rPr lang="ru-RU" altLang="ko-KR" sz="16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</a:br>
            <a:endParaRPr lang="ru-RU" altLang="ko-KR" sz="16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28594" indent="-228594" algn="ctr" defTabSz="1219170" latinLnBrk="1"/>
            <a:r>
              <a:rPr lang="ru-RU" altLang="ko-KR" sz="16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Свидетельство о государственной аккредитации: серия 90401 № 0003770 рег. № 3550 от 16.04.2021 г.</a:t>
            </a:r>
            <a:endParaRPr lang="en-US" altLang="ko-KR" sz="16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" y="6243283"/>
            <a:ext cx="12191999" cy="276999"/>
          </a:xfrm>
          <a:prstGeom prst="rect">
            <a:avLst/>
          </a:prstGeom>
          <a:solidFill>
            <a:schemeClr val="accent6">
              <a:lumMod val="5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indent="609585" algn="just" defTabSz="1219170" latinLnBrk="1"/>
            <a:endParaRPr lang="en-US" altLang="ko-KR" sz="1200" b="1" i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EE351-0513-41D8-B466-41B496F8B19A}"/>
              </a:ext>
            </a:extLst>
          </p:cNvPr>
          <p:cNvSpPr txBox="1"/>
          <p:nvPr/>
        </p:nvSpPr>
        <p:spPr>
          <a:xfrm>
            <a:off x="536895" y="4311941"/>
            <a:ext cx="10435905" cy="134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428461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Другая 2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E08A6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9143</TotalTime>
  <Words>604</Words>
  <Application>Microsoft Office PowerPoint</Application>
  <PresentationFormat>Широкоэкранный</PresentationFormat>
  <Paragraphs>78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Wingdings</vt:lpstr>
      <vt:lpstr>Contents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Гордикова Анна Александровна</dc:creator>
  <cp:lastModifiedBy>Муртазина Юлия Валерьевна</cp:lastModifiedBy>
  <cp:revision>99</cp:revision>
  <dcterms:created xsi:type="dcterms:W3CDTF">2023-03-16T13:36:23Z</dcterms:created>
  <dcterms:modified xsi:type="dcterms:W3CDTF">2023-11-22T05:41:28Z</dcterms:modified>
</cp:coreProperties>
</file>